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19"/>
  </p:notesMasterIdLst>
  <p:handoutMasterIdLst>
    <p:handoutMasterId r:id="rId120"/>
  </p:handoutMasterIdLst>
  <p:sldIdLst>
    <p:sldId id="854" r:id="rId9"/>
    <p:sldId id="935" r:id="rId10"/>
    <p:sldId id="330" r:id="rId11"/>
    <p:sldId id="824" r:id="rId12"/>
    <p:sldId id="826" r:id="rId13"/>
    <p:sldId id="827" r:id="rId14"/>
    <p:sldId id="878" r:id="rId15"/>
    <p:sldId id="831" r:id="rId16"/>
    <p:sldId id="834" r:id="rId17"/>
    <p:sldId id="838" r:id="rId18"/>
    <p:sldId id="931" r:id="rId19"/>
    <p:sldId id="879" r:id="rId20"/>
    <p:sldId id="832" r:id="rId21"/>
    <p:sldId id="880" r:id="rId22"/>
    <p:sldId id="833" r:id="rId23"/>
    <p:sldId id="851" r:id="rId24"/>
    <p:sldId id="836" r:id="rId25"/>
    <p:sldId id="837" r:id="rId26"/>
    <p:sldId id="881" r:id="rId27"/>
    <p:sldId id="839" r:id="rId28"/>
    <p:sldId id="932" r:id="rId29"/>
    <p:sldId id="882" r:id="rId30"/>
    <p:sldId id="835" r:id="rId31"/>
    <p:sldId id="852" r:id="rId32"/>
    <p:sldId id="828" r:id="rId33"/>
    <p:sldId id="883" r:id="rId34"/>
    <p:sldId id="934" r:id="rId35"/>
    <p:sldId id="877" r:id="rId36"/>
    <p:sldId id="884" r:id="rId37"/>
    <p:sldId id="840" r:id="rId38"/>
    <p:sldId id="841" r:id="rId39"/>
    <p:sldId id="842" r:id="rId40"/>
    <p:sldId id="885" r:id="rId41"/>
    <p:sldId id="886" r:id="rId42"/>
    <p:sldId id="888" r:id="rId43"/>
    <p:sldId id="843" r:id="rId44"/>
    <p:sldId id="889" r:id="rId45"/>
    <p:sldId id="890" r:id="rId46"/>
    <p:sldId id="891" r:id="rId47"/>
    <p:sldId id="855" r:id="rId48"/>
    <p:sldId id="858" r:id="rId49"/>
    <p:sldId id="859" r:id="rId50"/>
    <p:sldId id="860" r:id="rId51"/>
    <p:sldId id="892" r:id="rId52"/>
    <p:sldId id="866" r:id="rId53"/>
    <p:sldId id="846" r:id="rId54"/>
    <p:sldId id="847" r:id="rId55"/>
    <p:sldId id="848" r:id="rId56"/>
    <p:sldId id="875" r:id="rId57"/>
    <p:sldId id="849" r:id="rId58"/>
    <p:sldId id="850" r:id="rId59"/>
    <p:sldId id="867" r:id="rId60"/>
    <p:sldId id="868" r:id="rId61"/>
    <p:sldId id="869" r:id="rId62"/>
    <p:sldId id="870" r:id="rId63"/>
    <p:sldId id="871" r:id="rId64"/>
    <p:sldId id="874" r:id="rId65"/>
    <p:sldId id="893" r:id="rId66"/>
    <p:sldId id="894" r:id="rId67"/>
    <p:sldId id="897" r:id="rId68"/>
    <p:sldId id="898" r:id="rId69"/>
    <p:sldId id="895" r:id="rId70"/>
    <p:sldId id="899" r:id="rId71"/>
    <p:sldId id="421" r:id="rId72"/>
    <p:sldId id="339" r:id="rId73"/>
    <p:sldId id="900" r:id="rId74"/>
    <p:sldId id="343" r:id="rId75"/>
    <p:sldId id="344" r:id="rId76"/>
    <p:sldId id="345" r:id="rId77"/>
    <p:sldId id="346" r:id="rId78"/>
    <p:sldId id="901" r:id="rId79"/>
    <p:sldId id="902" r:id="rId80"/>
    <p:sldId id="903" r:id="rId81"/>
    <p:sldId id="347" r:id="rId82"/>
    <p:sldId id="348" r:id="rId83"/>
    <p:sldId id="904" r:id="rId84"/>
    <p:sldId id="905" r:id="rId85"/>
    <p:sldId id="909" r:id="rId86"/>
    <p:sldId id="908" r:id="rId87"/>
    <p:sldId id="910" r:id="rId88"/>
    <p:sldId id="906" r:id="rId89"/>
    <p:sldId id="427" r:id="rId90"/>
    <p:sldId id="337" r:id="rId91"/>
    <p:sldId id="338" r:id="rId92"/>
    <p:sldId id="364" r:id="rId93"/>
    <p:sldId id="340" r:id="rId94"/>
    <p:sldId id="341" r:id="rId95"/>
    <p:sldId id="912" r:id="rId96"/>
    <p:sldId id="911" r:id="rId97"/>
    <p:sldId id="907" r:id="rId98"/>
    <p:sldId id="913" r:id="rId99"/>
    <p:sldId id="914" r:id="rId100"/>
    <p:sldId id="915" r:id="rId101"/>
    <p:sldId id="916" r:id="rId102"/>
    <p:sldId id="917" r:id="rId103"/>
    <p:sldId id="918" r:id="rId104"/>
    <p:sldId id="365" r:id="rId105"/>
    <p:sldId id="919" r:id="rId106"/>
    <p:sldId id="920" r:id="rId107"/>
    <p:sldId id="349" r:id="rId108"/>
    <p:sldId id="921" r:id="rId109"/>
    <p:sldId id="922" r:id="rId110"/>
    <p:sldId id="923" r:id="rId111"/>
    <p:sldId id="924" r:id="rId112"/>
    <p:sldId id="927" r:id="rId113"/>
    <p:sldId id="925" r:id="rId114"/>
    <p:sldId id="926" r:id="rId115"/>
    <p:sldId id="928" r:id="rId116"/>
    <p:sldId id="929" r:id="rId117"/>
    <p:sldId id="930" r:id="rId11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8AF6B-00DE-4365-A836-C00416123DF0}" v="7" dt="2021-08-02T13:31:07.0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16"/>
    <p:restoredTop sz="96793"/>
  </p:normalViewPr>
  <p:slideViewPr>
    <p:cSldViewPr snapToObjects="1">
      <p:cViewPr varScale="1">
        <p:scale>
          <a:sx n="137" d="100"/>
          <a:sy n="137" d="100"/>
        </p:scale>
        <p:origin x="120" y="25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tableStyles" Target="tableStyle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notesMaster" Target="notesMasters/notesMaster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handoutMaster" Target="handoutMasters/handoutMaster1.xml"/><Relationship Id="rId125"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Ferguson" userId="d4e141de-59d3-4362-b58c-ed2804aa0504" providerId="ADAL" clId="{BB68AF6B-00DE-4365-A836-C00416123DF0}"/>
    <pc:docChg chg="custSel addSld delSld modSld">
      <pc:chgData name="Donald Ferguson" userId="d4e141de-59d3-4362-b58c-ed2804aa0504" providerId="ADAL" clId="{BB68AF6B-00DE-4365-A836-C00416123DF0}" dt="2021-08-07T10:01:02.365" v="447" actId="948"/>
      <pc:docMkLst>
        <pc:docMk/>
      </pc:docMkLst>
      <pc:sldChg chg="addSp modSp mod">
        <pc:chgData name="Donald Ferguson" userId="d4e141de-59d3-4362-b58c-ed2804aa0504" providerId="ADAL" clId="{BB68AF6B-00DE-4365-A836-C00416123DF0}" dt="2021-08-07T10:01:02.365" v="447" actId="948"/>
        <pc:sldMkLst>
          <pc:docMk/>
          <pc:sldMk cId="649218766" sldId="826"/>
        </pc:sldMkLst>
        <pc:spChg chg="mod">
          <ac:chgData name="Donald Ferguson" userId="d4e141de-59d3-4362-b58c-ed2804aa0504" providerId="ADAL" clId="{BB68AF6B-00DE-4365-A836-C00416123DF0}" dt="2021-08-07T10:01:02.365" v="447" actId="948"/>
          <ac:spMkLst>
            <pc:docMk/>
            <pc:sldMk cId="649218766" sldId="826"/>
            <ac:spMk id="2" creationId="{7D3C4746-B82B-3F41-8244-F524491BD6E3}"/>
          </ac:spMkLst>
        </pc:spChg>
        <pc:spChg chg="mod">
          <ac:chgData name="Donald Ferguson" userId="d4e141de-59d3-4362-b58c-ed2804aa0504" providerId="ADAL" clId="{BB68AF6B-00DE-4365-A836-C00416123DF0}" dt="2021-08-07T10:00:24.097" v="445" actId="1076"/>
          <ac:spMkLst>
            <pc:docMk/>
            <pc:sldMk cId="649218766" sldId="826"/>
            <ac:spMk id="4" creationId="{9EC10655-D304-7B4E-ACC1-C9793E449438}"/>
          </ac:spMkLst>
        </pc:spChg>
        <pc:cxnChg chg="add mod">
          <ac:chgData name="Donald Ferguson" userId="d4e141de-59d3-4362-b58c-ed2804aa0504" providerId="ADAL" clId="{BB68AF6B-00DE-4365-A836-C00416123DF0}" dt="2021-08-07T09:59:34.506" v="440" actId="693"/>
          <ac:cxnSpMkLst>
            <pc:docMk/>
            <pc:sldMk cId="649218766" sldId="826"/>
            <ac:cxnSpMk id="6" creationId="{C76D2F38-CFA6-4BD7-B56F-AB3FF7F254C9}"/>
          </ac:cxnSpMkLst>
        </pc:cxnChg>
      </pc:sldChg>
      <pc:sldChg chg="modSp mod">
        <pc:chgData name="Donald Ferguson" userId="d4e141de-59d3-4362-b58c-ed2804aa0504" providerId="ADAL" clId="{BB68AF6B-00DE-4365-A836-C00416123DF0}" dt="2021-08-02T22:28:09.881" v="426" actId="5793"/>
        <pc:sldMkLst>
          <pc:docMk/>
          <pc:sldMk cId="1162834489" sldId="834"/>
        </pc:sldMkLst>
        <pc:spChg chg="mod">
          <ac:chgData name="Donald Ferguson" userId="d4e141de-59d3-4362-b58c-ed2804aa0504" providerId="ADAL" clId="{BB68AF6B-00DE-4365-A836-C00416123DF0}" dt="2021-08-02T22:28:09.881" v="426" actId="5793"/>
          <ac:spMkLst>
            <pc:docMk/>
            <pc:sldMk cId="1162834489" sldId="834"/>
            <ac:spMk id="2" creationId="{907D3BA6-EB5B-A648-B266-B441AFEFE784}"/>
          </ac:spMkLst>
        </pc:spChg>
      </pc:sldChg>
      <pc:sldChg chg="modSp mod">
        <pc:chgData name="Donald Ferguson" userId="d4e141de-59d3-4362-b58c-ed2804aa0504" providerId="ADAL" clId="{BB68AF6B-00DE-4365-A836-C00416123DF0}" dt="2021-08-02T22:28:54.594" v="428" actId="115"/>
        <pc:sldMkLst>
          <pc:docMk/>
          <pc:sldMk cId="2582216094" sldId="838"/>
        </pc:sldMkLst>
        <pc:spChg chg="mod">
          <ac:chgData name="Donald Ferguson" userId="d4e141de-59d3-4362-b58c-ed2804aa0504" providerId="ADAL" clId="{BB68AF6B-00DE-4365-A836-C00416123DF0}" dt="2021-08-02T22:28:54.594" v="428" actId="115"/>
          <ac:spMkLst>
            <pc:docMk/>
            <pc:sldMk cId="2582216094" sldId="838"/>
            <ac:spMk id="8" creationId="{1BF01EA2-2F97-2E44-BA34-27578A027DAC}"/>
          </ac:spMkLst>
        </pc:spChg>
      </pc:sldChg>
      <pc:sldChg chg="modSp mod">
        <pc:chgData name="Donald Ferguson" userId="d4e141de-59d3-4362-b58c-ed2804aa0504" providerId="ADAL" clId="{BB68AF6B-00DE-4365-A836-C00416123DF0}" dt="2021-08-02T13:30:04.676" v="73" actId="20577"/>
        <pc:sldMkLst>
          <pc:docMk/>
          <pc:sldMk cId="2037995973" sldId="854"/>
        </pc:sldMkLst>
        <pc:spChg chg="mod">
          <ac:chgData name="Donald Ferguson" userId="d4e141de-59d3-4362-b58c-ed2804aa0504" providerId="ADAL" clId="{BB68AF6B-00DE-4365-A836-C00416123DF0}" dt="2021-08-02T13:30:04.676" v="73" actId="20577"/>
          <ac:spMkLst>
            <pc:docMk/>
            <pc:sldMk cId="2037995973" sldId="854"/>
            <ac:spMk id="3076" creationId="{00000000-0000-0000-0000-000000000000}"/>
          </ac:spMkLst>
        </pc:spChg>
      </pc:sldChg>
      <pc:sldChg chg="del">
        <pc:chgData name="Donald Ferguson" userId="d4e141de-59d3-4362-b58c-ed2804aa0504" providerId="ADAL" clId="{BB68AF6B-00DE-4365-A836-C00416123DF0}" dt="2021-08-02T13:31:10.310" v="86" actId="47"/>
        <pc:sldMkLst>
          <pc:docMk/>
          <pc:sldMk cId="2795126592" sldId="933"/>
        </pc:sldMkLst>
      </pc:sldChg>
      <pc:sldChg chg="addSp modSp add mod">
        <pc:chgData name="Donald Ferguson" userId="d4e141de-59d3-4362-b58c-ed2804aa0504" providerId="ADAL" clId="{BB68AF6B-00DE-4365-A836-C00416123DF0}" dt="2021-08-02T13:31:07.088" v="85" actId="1076"/>
        <pc:sldMkLst>
          <pc:docMk/>
          <pc:sldMk cId="2856820058" sldId="935"/>
        </pc:sldMkLst>
        <pc:spChg chg="add mod">
          <ac:chgData name="Donald Ferguson" userId="d4e141de-59d3-4362-b58c-ed2804aa0504" providerId="ADAL" clId="{BB68AF6B-00DE-4365-A836-C00416123DF0}" dt="2021-08-02T13:31:07.088" v="85" actId="1076"/>
          <ac:spMkLst>
            <pc:docMk/>
            <pc:sldMk cId="2856820058" sldId="935"/>
            <ac:spMk id="8" creationId="{B7B0C6CA-8182-4BAA-A21F-3CD5C05975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8/6/2021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4234175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359430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46</a:t>
            </a:fld>
            <a:endParaRPr lang="en-US" altLang="en-US"/>
          </a:p>
        </p:txBody>
      </p:sp>
    </p:spTree>
    <p:extLst>
      <p:ext uri="{BB962C8B-B14F-4D97-AF65-F5344CB8AC3E}">
        <p14:creationId xmlns:p14="http://schemas.microsoft.com/office/powerpoint/2010/main" val="263084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59</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60</a:t>
            </a:fld>
            <a:endParaRPr lang="en-US" altLang="en-US"/>
          </a:p>
        </p:txBody>
      </p:sp>
    </p:spTree>
    <p:extLst>
      <p:ext uri="{BB962C8B-B14F-4D97-AF65-F5344CB8AC3E}">
        <p14:creationId xmlns:p14="http://schemas.microsoft.com/office/powerpoint/2010/main" val="52141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2931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74</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75</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81</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102</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14</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8/6/2021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8/6/2021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8/6/2021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8/6/2021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8/6/2021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nald-f-ferguson/W4111_S21" TargetMode="External"/><Relationship Id="rId2" Type="http://schemas.openxmlformats.org/officeDocument/2006/relationships/hyperlink" Target="http://piazza.com/columbia/spring2021/comsw4111002"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3mnfb5it-MaZbLZRd9vGg06M5ueC8Zw"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hyperlink" Target="https://donald-f-ferguson.github.io/W4111S21/exams_assignments.html" TargetMode="External"/><Relationship Id="rId7" Type="http://schemas.openxmlformats.org/officeDocument/2006/relationships/hyperlink" Target="https://www.jetbrains.com/pycharm/"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nald-f-ferguson.github.io/W4111S21/exams_assignments.html" TargetMode="External"/><Relationship Id="rId7" Type="http://schemas.openxmlformats.org/officeDocument/2006/relationships/hyperlink" Target="https://www.jetbrains.com/pycharm/"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tiff"/><Relationship Id="rId7" Type="http://schemas.openxmlformats.org/officeDocument/2006/relationships/image" Target="../media/image18.tiff"/><Relationship Id="rId12" Type="http://schemas.openxmlformats.org/officeDocument/2006/relationships/image" Target="../media/image23.tiff"/><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tiff"/><Relationship Id="rId11" Type="http://schemas.openxmlformats.org/officeDocument/2006/relationships/image" Target="../media/image22.png"/><Relationship Id="rId5" Type="http://schemas.openxmlformats.org/officeDocument/2006/relationships/image" Target="../media/image16.tiff"/><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7.tiff"/></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imdb.com/find?q=%22tom+hanks%22" TargetMode="External"/><Relationship Id="rId2" Type="http://schemas.openxmlformats.org/officeDocument/2006/relationships/hyperlink" Target="https://www.imdb.com/find?q=%22tom+hanks%22&amp;ref_=nv_sr_sm"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hyperlink" Target="https://www.imdb.com/name/nm0000158" TargetMode="External"/><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8" Type="http://schemas.openxmlformats.org/officeDocument/2006/relationships/hyperlink" Target="https://flask.palletsprojects.com/en/1.1.x/" TargetMode="External"/><Relationship Id="rId3" Type="http://schemas.openxmlformats.org/officeDocument/2006/relationships/image" Target="../media/image14.tiff"/><Relationship Id="rId7" Type="http://schemas.openxmlformats.org/officeDocument/2006/relationships/hyperlink" Target="https://angular.io/tutorial" TargetMode="External"/><Relationship Id="rId2" Type="http://schemas.openxmlformats.org/officeDocument/2006/relationships/image" Target="../media/image51.tiff"/><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58.tiff"/><Relationship Id="rId1" Type="http://schemas.openxmlformats.org/officeDocument/2006/relationships/slideLayout" Target="../slideLayouts/slideLayout1.xml"/><Relationship Id="rId6" Type="http://schemas.openxmlformats.org/officeDocument/2006/relationships/image" Target="../media/image60.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f"/><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78.jpeg"/></Relationships>
</file>

<file path=ppt/slides/_rels/slide8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pPr>
            <a:r>
              <a:rPr lang="en-US" sz="1600" dirty="0"/>
              <a:t>Collaboration/Contact/Content:</a:t>
            </a:r>
          </a:p>
          <a:p>
            <a:pPr lvl="1">
              <a:spcBef>
                <a:spcPts val="0"/>
              </a:spcBef>
            </a:pPr>
            <a:r>
              <a:rPr lang="en-US" sz="1400" dirty="0"/>
              <a:t>The class is on </a:t>
            </a:r>
            <a:r>
              <a:rPr lang="en-US" sz="1400" dirty="0">
                <a:hlinkClick r:id="rId2"/>
              </a:rPr>
              <a:t>Piazza</a:t>
            </a:r>
            <a:r>
              <a:rPr lang="en-US" sz="1400" dirty="0"/>
              <a:t> for general questions, feedback, exam/homework clarification, ... ...</a:t>
            </a:r>
            <a:endParaRPr lang="en-US" sz="1200" dirty="0"/>
          </a:p>
          <a:p>
            <a:pPr lvl="1">
              <a:spcBef>
                <a:spcPts val="0"/>
              </a:spcBef>
            </a:pPr>
            <a:r>
              <a:rPr lang="en-US" sz="1400" dirty="0"/>
              <a:t>The course lectures, sample code, etc. will be on GitHub.</a:t>
            </a:r>
          </a:p>
          <a:p>
            <a:pPr lvl="2">
              <a:spcBef>
                <a:spcPts val="0"/>
              </a:spcBef>
            </a:pPr>
            <a:r>
              <a:rPr lang="en-US" sz="1200" dirty="0"/>
              <a:t>GitHub home page </a:t>
            </a:r>
          </a:p>
          <a:p>
            <a:pPr lvl="2">
              <a:spcBef>
                <a:spcPts val="0"/>
              </a:spcBef>
            </a:pPr>
            <a:r>
              <a:rPr lang="en-US" sz="1200" dirty="0">
                <a:hlinkClick r:id="rId3"/>
              </a:rPr>
              <a:t>Repository</a:t>
            </a:r>
            <a:r>
              <a:rPr lang="en-US" sz="1200" dirty="0"/>
              <a:t> – contains lectures, examples, etc.</a:t>
            </a:r>
          </a:p>
          <a:p>
            <a:pPr lvl="1">
              <a:spcBef>
                <a:spcPts val="0"/>
              </a:spcBef>
            </a:pPr>
            <a:r>
              <a:rPr lang="en-US" sz="1400" dirty="0"/>
              <a:t>There is a </a:t>
            </a:r>
            <a:r>
              <a:rPr lang="en-US" sz="1400" dirty="0">
                <a:hlinkClick r:id="rId4"/>
              </a:rPr>
              <a:t>Slack Team/Group </a:t>
            </a:r>
            <a:r>
              <a:rPr lang="en-US" sz="1400" dirty="0"/>
              <a:t>for my courses. Please join the channel w4111-f2w.</a:t>
            </a:r>
          </a:p>
          <a:p>
            <a:pPr>
              <a:spcBef>
                <a:spcPts val="0"/>
              </a:spcBef>
            </a:pPr>
            <a:endParaRPr lang="en-US" sz="16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Additional Basic Course Logistics</a:t>
            </a:r>
          </a:p>
        </p:txBody>
      </p:sp>
    </p:spTree>
    <p:extLst>
      <p:ext uri="{BB962C8B-B14F-4D97-AF65-F5344CB8AC3E}">
        <p14:creationId xmlns:p14="http://schemas.microsoft.com/office/powerpoint/2010/main" val="25822160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Show some queries.</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B7B0C6CA-8182-4BAA-A21F-3CD5C05975D4}"/>
              </a:ext>
            </a:extLst>
          </p:cNvPr>
          <p:cNvSpPr txBox="1">
            <a:spLocks noChangeArrowheads="1"/>
          </p:cNvSpPr>
          <p:nvPr/>
        </p:nvSpPr>
        <p:spPr bwMode="auto">
          <a:xfrm>
            <a:off x="-153987" y="1352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rgbClr val="FF0000"/>
                </a:solidFill>
              </a:rPr>
              <a:t>We will start in a couple of minutes</a:t>
            </a:r>
            <a:endParaRPr lang="en-US" altLang="en-US" i="1" dirty="0">
              <a:solidFill>
                <a:srgbClr val="FF0000"/>
              </a:solidFill>
            </a:endParaRPr>
          </a:p>
        </p:txBody>
      </p:sp>
    </p:spTree>
    <p:extLst>
      <p:ext uri="{BB962C8B-B14F-4D97-AF65-F5344CB8AC3E}">
        <p14:creationId xmlns:p14="http://schemas.microsoft.com/office/powerpoint/2010/main" val="285682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Signup for an AWS Account. We will start with creating an instance of Relational Data Service.</a:t>
            </a:r>
          </a:p>
          <a:p>
            <a:pPr lvl="1">
              <a:spcBef>
                <a:spcPts val="0"/>
              </a:spcBef>
              <a:spcAft>
                <a:spcPts val="200"/>
              </a:spcAft>
            </a:pPr>
            <a:r>
              <a:rPr lang="en-US" sz="1400" dirty="0"/>
              <a:t>There are instructions on the course website. </a:t>
            </a:r>
            <a:r>
              <a:rPr lang="en-US" sz="1400" dirty="0">
                <a:hlinkClick r:id="rId3"/>
              </a:rPr>
              <a:t>(Under HW0)</a:t>
            </a:r>
            <a:endParaRPr lang="en-US" sz="1400" dirty="0"/>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
        <p:nvSpPr>
          <p:cNvPr id="2" name="Rounded Rectangle 1">
            <a:extLst>
              <a:ext uri="{FF2B5EF4-FFF2-40B4-BE49-F238E27FC236}">
                <a16:creationId xmlns:a16="http://schemas.microsoft.com/office/drawing/2014/main" id="{EE88CCDA-B394-D846-854F-CFBD03CD3B1C}"/>
              </a:ext>
            </a:extLst>
          </p:cNvPr>
          <p:cNvSpPr/>
          <p:nvPr/>
        </p:nvSpPr>
        <p:spPr>
          <a:xfrm>
            <a:off x="685800" y="971550"/>
            <a:ext cx="77724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See HW 0 for environment.</a:t>
            </a:r>
          </a:p>
          <a:p>
            <a:pPr marL="285750" indent="-285750">
              <a:buFont typeface="Arial" panose="020B0604020202020204" pitchFamily="34" charset="0"/>
              <a:buChar char="•"/>
            </a:pPr>
            <a:r>
              <a:rPr lang="en-US" dirty="0"/>
              <a:t>See website for additional information on environment, resources, etc.</a:t>
            </a:r>
            <a:br>
              <a:rPr lang="en-US" dirty="0"/>
            </a:br>
            <a:r>
              <a:rPr lang="en-US" dirty="0"/>
              <a:t>(https://</a:t>
            </a:r>
            <a:r>
              <a:rPr lang="en-US" dirty="0" err="1"/>
              <a:t>donald</a:t>
            </a:r>
            <a:r>
              <a:rPr lang="en-US" dirty="0"/>
              <a:t>-f-</a:t>
            </a:r>
            <a:r>
              <a:rPr lang="en-US" dirty="0" err="1"/>
              <a:t>ferguson.github.io</a:t>
            </a:r>
            <a:r>
              <a:rPr lang="en-US" dirty="0"/>
              <a:t>/W4111S21/reference-</a:t>
            </a:r>
            <a:r>
              <a:rPr lang="en-US" dirty="0" err="1"/>
              <a:t>material.html</a:t>
            </a:r>
            <a:r>
              <a:rPr lang="en-US" dirty="0"/>
              <a:t>)</a:t>
            </a:r>
          </a:p>
        </p:txBody>
      </p:sp>
    </p:spTree>
    <p:extLst>
      <p:ext uri="{BB962C8B-B14F-4D97-AF65-F5344CB8AC3E}">
        <p14:creationId xmlns:p14="http://schemas.microsoft.com/office/powerpoint/2010/main" val="241253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Signup for an AWS Account. We will start with creating an instance of Relational Data Service.</a:t>
            </a:r>
          </a:p>
          <a:p>
            <a:pPr lvl="1">
              <a:spcBef>
                <a:spcPts val="0"/>
              </a:spcBef>
              <a:spcAft>
                <a:spcPts val="200"/>
              </a:spcAft>
            </a:pPr>
            <a:r>
              <a:rPr lang="en-US" sz="1400" dirty="0"/>
              <a:t>There are instructions on the course website. </a:t>
            </a:r>
            <a:r>
              <a:rPr lang="en-US" sz="1400" dirty="0">
                <a:hlinkClick r:id="rId3"/>
              </a:rPr>
              <a:t>(Under HW0)</a:t>
            </a:r>
            <a:endParaRPr lang="en-US" sz="1400" dirty="0"/>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448880"/>
            <a:ext cx="8839200" cy="4180270"/>
          </a:xfrm>
        </p:spPr>
        <p:txBody>
          <a:bodyPr/>
          <a:lstStyle/>
          <a:p>
            <a:pPr>
              <a:spcBef>
                <a:spcPts val="0"/>
              </a:spcBef>
              <a:spcAft>
                <a:spcPts val="200"/>
              </a:spcAft>
            </a:pPr>
            <a:r>
              <a:rPr lang="en-US" sz="1800" dirty="0"/>
              <a:t>Point value of assignments and exams</a:t>
            </a:r>
          </a:p>
          <a:p>
            <a:pPr lvl="1">
              <a:spcBef>
                <a:spcPts val="0"/>
              </a:spcBef>
              <a:spcAft>
                <a:spcPts val="200"/>
              </a:spcAft>
            </a:pPr>
            <a:r>
              <a:rPr lang="en-US" sz="1600" dirty="0"/>
              <a:t>50%: Homework assignments:</a:t>
            </a:r>
          </a:p>
          <a:p>
            <a:pPr lvl="2">
              <a:spcBef>
                <a:spcPts val="0"/>
              </a:spcBef>
              <a:spcAft>
                <a:spcPts val="200"/>
              </a:spcAft>
            </a:pPr>
            <a:r>
              <a:rPr lang="en-US" sz="1400" dirty="0"/>
              <a:t>4 HWs, approximately one HW every two-three weeks. </a:t>
            </a:r>
          </a:p>
          <a:p>
            <a:pPr lvl="2">
              <a:spcBef>
                <a:spcPts val="0"/>
              </a:spcBef>
              <a:spcAft>
                <a:spcPts val="200"/>
              </a:spcAft>
            </a:pPr>
            <a:r>
              <a:rPr lang="en-US" sz="1400" dirty="0"/>
              <a:t>Each is worth either 10 or 15 points based on difficulty.</a:t>
            </a:r>
          </a:p>
          <a:p>
            <a:pPr lvl="1">
              <a:spcBef>
                <a:spcPts val="0"/>
              </a:spcBef>
              <a:spcAft>
                <a:spcPts val="200"/>
              </a:spcAft>
            </a:pPr>
            <a:r>
              <a:rPr lang="en-US" sz="1600" dirty="0"/>
              <a:t>Homework format:</a:t>
            </a:r>
          </a:p>
          <a:p>
            <a:pPr lvl="2">
              <a:spcBef>
                <a:spcPts val="0"/>
              </a:spcBef>
              <a:spcAft>
                <a:spcPts val="200"/>
              </a:spcAft>
            </a:pPr>
            <a:r>
              <a:rPr lang="en-US" sz="1400" dirty="0"/>
              <a:t>Common to all tracks:</a:t>
            </a:r>
          </a:p>
          <a:p>
            <a:pPr lvl="3">
              <a:spcBef>
                <a:spcPts val="0"/>
              </a:spcBef>
              <a:spcAft>
                <a:spcPts val="200"/>
              </a:spcAft>
            </a:pPr>
            <a:r>
              <a:rPr lang="en-US" sz="1200" dirty="0"/>
              <a:t>Questions requiring written answers and diagrams.</a:t>
            </a:r>
          </a:p>
          <a:p>
            <a:pPr lvl="3">
              <a:spcBef>
                <a:spcPts val="0"/>
              </a:spcBef>
              <a:spcAft>
                <a:spcPts val="200"/>
              </a:spcAft>
            </a:pPr>
            <a:r>
              <a:rPr lang="en-US" sz="1200" dirty="0"/>
              <a:t>Implement/execute/test of various database operations required to solve a use case/question.</a:t>
            </a:r>
          </a:p>
          <a:p>
            <a:pPr lvl="3">
              <a:spcBef>
                <a:spcPts val="0"/>
              </a:spcBef>
              <a:spcAft>
                <a:spcPts val="2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200"/>
              </a:spcAft>
            </a:pPr>
            <a:r>
              <a:rPr lang="en-US" sz="1400" dirty="0"/>
              <a:t>Track specific: Incremental development of a project:</a:t>
            </a:r>
          </a:p>
          <a:p>
            <a:pPr lvl="3">
              <a:spcBef>
                <a:spcPts val="0"/>
              </a:spcBef>
              <a:spcAft>
                <a:spcPts val="200"/>
              </a:spcAft>
            </a:pPr>
            <a:r>
              <a:rPr lang="en-US" sz="1200" dirty="0"/>
              <a:t>Programming track – web application.</a:t>
            </a:r>
          </a:p>
          <a:p>
            <a:pPr lvl="3">
              <a:spcBef>
                <a:spcPts val="0"/>
              </a:spcBef>
              <a:spcAft>
                <a:spcPts val="200"/>
              </a:spcAft>
            </a:pPr>
            <a:r>
              <a:rPr lang="en-US" sz="1200" dirty="0"/>
              <a:t>Non-programming track – data analysis/visualization.</a:t>
            </a:r>
          </a:p>
          <a:p>
            <a:pPr>
              <a:spcBef>
                <a:spcPts val="0"/>
              </a:spcBef>
              <a:spcAft>
                <a:spcPts val="200"/>
              </a:spcAft>
            </a:pPr>
            <a:r>
              <a:rPr lang="en-US" sz="1800" dirty="0"/>
              <a:t>Exams: Take home, the same for all tracks.</a:t>
            </a:r>
          </a:p>
          <a:p>
            <a:pPr lvl="1">
              <a:spcBef>
                <a:spcPts val="0"/>
              </a:spcBef>
              <a:spcAft>
                <a:spcPts val="200"/>
              </a:spcAft>
            </a:pPr>
            <a:r>
              <a:rPr lang="en-US" sz="1600" dirty="0"/>
              <a:t>20% of grade is midterm exam score.</a:t>
            </a:r>
          </a:p>
          <a:p>
            <a:pPr lvl="1">
              <a:spcBef>
                <a:spcPts val="0"/>
              </a:spcBef>
              <a:spcAft>
                <a:spcPts val="200"/>
              </a:spcAft>
            </a:pPr>
            <a:r>
              <a:rPr lang="en-US" sz="1600" dirty="0"/>
              <a:t>30% is final exam score.</a:t>
            </a:r>
          </a:p>
          <a:p>
            <a:pPr>
              <a:spcBef>
                <a:spcPts val="0"/>
              </a:spcBef>
              <a:spcAft>
                <a:spcPts val="200"/>
              </a:spcAft>
            </a:pPr>
            <a:r>
              <a:rPr lang="en-US" sz="1800" dirty="0"/>
              <a:t>97-100 points is </a:t>
            </a:r>
            <a:r>
              <a:rPr lang="en-US" sz="1800" b="1" dirty="0"/>
              <a:t>an A.</a:t>
            </a:r>
            <a:r>
              <a:rPr lang="en-US" sz="1800" dirty="0"/>
              <a:t> There are opportunities to get extra-credit.</a:t>
            </a:r>
          </a:p>
          <a:p>
            <a:pPr>
              <a:spcBef>
                <a:spcPts val="0"/>
              </a:spcBef>
              <a:spcAft>
                <a:spcPts val="2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6064090" y="25717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pPr>
            <a:r>
              <a:rPr lang="en-US" sz="1400" dirty="0"/>
              <a:t>From the department's new guidance for the course:</a:t>
            </a:r>
          </a:p>
          <a:p>
            <a:pPr lvl="1">
              <a:spcBef>
                <a:spcPts val="0"/>
              </a:spcBef>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pPr>
            <a:r>
              <a:rPr lang="en-US" sz="1400" dirty="0"/>
              <a:t>What does not constitute programming?</a:t>
            </a:r>
          </a:p>
          <a:p>
            <a:pPr lvl="1">
              <a:spcBef>
                <a:spcPts val="0"/>
              </a:spcBef>
            </a:pPr>
            <a:r>
              <a:rPr lang="en-US" sz="1100" dirty="0"/>
              <a:t>Writing queries for a relational, graph, document, or other data management system does not constitute programming and can be expected of all students.</a:t>
            </a:r>
          </a:p>
          <a:p>
            <a:pPr>
              <a:spcBef>
                <a:spcPts val="0"/>
              </a:spcBef>
            </a:pPr>
            <a:r>
              <a:rPr lang="en-US" sz="1400" dirty="0"/>
              <a:t>What constitutes programming?</a:t>
            </a:r>
          </a:p>
          <a:p>
            <a:pPr lvl="1">
              <a:spcBef>
                <a:spcPts val="0"/>
              </a:spcBef>
            </a:pPr>
            <a:r>
              <a:rPr lang="en-US" sz="1100" dirty="0"/>
              <a:t>Reading more than a handful (1-5) lines of code, </a:t>
            </a:r>
            <a:r>
              <a:rPr lang="en-US" sz="1400" dirty="0"/>
              <a:t>Writing Python code that is not directly required to write a query."</a:t>
            </a:r>
          </a:p>
          <a:p>
            <a:pPr>
              <a:spcBef>
                <a:spcPts val="0"/>
              </a:spcBef>
            </a:pPr>
            <a:r>
              <a:rPr lang="en-US" sz="1400" dirty="0"/>
              <a:t>Why I previous only did a programming track:</a:t>
            </a:r>
          </a:p>
          <a:p>
            <a:pPr lvl="1">
              <a:spcBef>
                <a:spcPts val="0"/>
              </a:spcBef>
            </a:pPr>
            <a:r>
              <a:rPr lang="en-US" sz="1100" dirty="0"/>
              <a:t>Any non-trivial use of data and databases in any field requires programming. This is not Star Trek. You cannot shout, "Computer! Analyze ..."</a:t>
            </a:r>
          </a:p>
          <a:p>
            <a:pPr lvl="1">
              <a:spcBef>
                <a:spcPts val="0"/>
              </a:spcBef>
            </a:pPr>
            <a:r>
              <a:rPr lang="en-US" sz="1100" dirty="0"/>
              <a:t>You might think, "But, I do not want to program. I want to go into financial services, private equity, medicine, ... I can just use tools like Pandas or Tableau. You will do some programming for complex scenarios. Get over it.</a:t>
            </a:r>
          </a:p>
          <a:p>
            <a:pPr>
              <a:spcBef>
                <a:spcPts val="0"/>
              </a:spcBef>
            </a:pPr>
            <a:r>
              <a:rPr lang="en-US" sz="1600" dirty="0"/>
              <a:t>Tracks: Programming and non-programming.</a:t>
            </a:r>
          </a:p>
          <a:p>
            <a:pPr lvl="1">
              <a:spcBef>
                <a:spcPts val="0"/>
              </a:spcBef>
            </a:pPr>
            <a:r>
              <a:rPr lang="en-US" sz="1100" dirty="0"/>
              <a:t>There is a common core that involves understanding concepts, modeling data, using databases, etc.</a:t>
            </a:r>
          </a:p>
          <a:p>
            <a:pPr lvl="1">
              <a:spcBef>
                <a:spcPts val="0"/>
              </a:spcBef>
            </a:pPr>
            <a:r>
              <a:rPr lang="en-US" sz="1100" dirty="0"/>
              <a:t>Exams are the same for both tracks. Mix of written questions and practical exercises. Completely take home with several days to complete.</a:t>
            </a:r>
          </a:p>
          <a:p>
            <a:pPr lvl="1">
              <a:spcBef>
                <a:spcPts val="0"/>
              </a:spcBef>
            </a:pPr>
            <a:r>
              <a:rPr lang="en-US" sz="1100" dirty="0"/>
              <a:t>Homework assignments: There is a common core on all assignments for both tracks. Additionally,</a:t>
            </a:r>
          </a:p>
          <a:p>
            <a:pPr lvl="2">
              <a:spcBef>
                <a:spcPts val="0"/>
              </a:spcBef>
            </a:pPr>
            <a:r>
              <a:rPr lang="en-US" sz="1000" dirty="0"/>
              <a:t>Programming track will incrementally build a database centric, cloud-based web application.</a:t>
            </a:r>
          </a:p>
          <a:p>
            <a:pPr lvl="2">
              <a:spcBef>
                <a:spcPts val="0"/>
              </a:spcBef>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 and Projects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46452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p:txBody>
          <a:bodyPr/>
          <a:lstStyle/>
          <a:p>
            <a:r>
              <a:rPr lang="en-US" dirty="0"/>
              <a:t>Target Application/Project(s)</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777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The example that I will use is </a:t>
            </a:r>
            <a:r>
              <a:rPr lang="en-US" i="1" dirty="0"/>
              <a:t>fantasy baseball</a:t>
            </a:r>
            <a:r>
              <a:rPr lang="en-US" dirty="0"/>
              <a:t> because it covers both aspects,</a:t>
            </a:r>
            <a:br>
              <a:rPr lang="en-US" dirty="0"/>
            </a:br>
            <a:r>
              <a:rPr lang="en-US" dirty="0"/>
              <a:t>and there is a lot of interesting data available.</a:t>
            </a:r>
          </a:p>
          <a:p>
            <a:r>
              <a:rPr lang="en-US" dirty="0"/>
              <a:t>You will have some freedom on the data models and scenarios you choose.</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a:t>
            </a:r>
          </a:p>
        </p:txBody>
      </p:sp>
    </p:spTree>
    <p:extLst>
      <p:ext uri="{BB962C8B-B14F-4D97-AF65-F5344CB8AC3E}">
        <p14:creationId xmlns:p14="http://schemas.microsoft.com/office/powerpoint/2010/main" val="14258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3601"/>
            <a:ext cx="9144000" cy="452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55246"/>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Lecture 1:</a:t>
            </a:r>
            <a:br>
              <a:rPr lang="en-US" altLang="en-US" sz="2800" i="1" dirty="0">
                <a:solidFill>
                  <a:schemeClr val="bg1"/>
                </a:solidFill>
              </a:rPr>
            </a:br>
            <a:r>
              <a:rPr lang="en-US" altLang="en-US" sz="2800" i="1" dirty="0">
                <a:solidFill>
                  <a:schemeClr val="bg1"/>
                </a:solidFill>
              </a:rPr>
              <a:t>Introduction, Course Overview, Foundational Concepts,</a:t>
            </a:r>
            <a:br>
              <a:rPr lang="en-US" altLang="en-US" sz="2800" i="1" dirty="0">
                <a:solidFill>
                  <a:schemeClr val="bg1"/>
                </a:solidFill>
              </a:rPr>
            </a:br>
            <a:r>
              <a:rPr lang="en-US" altLang="en-US" sz="2800" i="1" dirty="0">
                <a:solidFill>
                  <a:schemeClr val="bg1"/>
                </a:solidFill>
              </a:rPr>
              <a:t>Some Motivating Examples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9">
            <a:extLst>
              <a:ext uri="{FF2B5EF4-FFF2-40B4-BE49-F238E27FC236}">
                <a16:creationId xmlns:a16="http://schemas.microsoft.com/office/drawing/2014/main" id="{E38DC817-9B6A-744D-80B6-B472E4846CE1}"/>
              </a:ext>
            </a:extLst>
          </p:cNvPr>
          <p:cNvSpPr txBox="1">
            <a:spLocks noChangeArrowheads="1"/>
          </p:cNvSpPr>
          <p:nvPr/>
        </p:nvSpPr>
        <p:spPr bwMode="auto">
          <a:xfrm>
            <a:off x="0" y="134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000" i="1" dirty="0">
                <a:solidFill>
                  <a:schemeClr val="bg1"/>
                </a:solidFill>
              </a:rPr>
              <a:t>COMS W4111: Introduction to Databases, Section 002, Fall 2021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 Motivating Example</a:t>
            </a:r>
            <a:br>
              <a:rPr lang="en-US" altLang="en-US" sz="2800" i="1" dirty="0">
                <a:solidFill>
                  <a:schemeClr val="bg1"/>
                </a:solidFill>
              </a:rPr>
            </a:br>
            <a:r>
              <a:rPr lang="en-US" altLang="en-US" sz="2800" i="1" dirty="0">
                <a:solidFill>
                  <a:schemeClr val="bg1"/>
                </a:solidFill>
              </a:rPr>
              <a:t>IMDB</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773708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a:xfrm>
            <a:off x="76200" y="514350"/>
            <a:ext cx="9067800" cy="4114800"/>
          </a:xfrm>
        </p:spPr>
        <p:txBody>
          <a:bodyPr/>
          <a:lstStyle/>
          <a:p>
            <a:r>
              <a:rPr lang="en-US" dirty="0"/>
              <a:t>NY Times Dataset (https://</a:t>
            </a:r>
            <a:r>
              <a:rPr lang="en-US" dirty="0" err="1"/>
              <a:t>github.com</a:t>
            </a:r>
            <a:r>
              <a:rPr lang="en-US" dirty="0"/>
              <a:t>/</a:t>
            </a:r>
            <a:r>
              <a:rPr lang="en-US" dirty="0" err="1"/>
              <a:t>nytimes</a:t>
            </a:r>
            <a:r>
              <a:rPr lang="en-US" dirty="0"/>
              <a:t>/covid-19-data)</a:t>
            </a:r>
          </a:p>
          <a:p>
            <a:pPr lvl="1"/>
            <a:r>
              <a:rPr lang="en-US" dirty="0"/>
              <a:t>Date</a:t>
            </a:r>
          </a:p>
          <a:p>
            <a:pPr lvl="1"/>
            <a:r>
              <a:rPr lang="en-US" dirty="0"/>
              <a:t>County</a:t>
            </a:r>
          </a:p>
          <a:p>
            <a:pPr lvl="1"/>
            <a:r>
              <a:rPr lang="en-US" dirty="0"/>
              <a:t>State</a:t>
            </a:r>
          </a:p>
          <a:p>
            <a:pPr lvl="1"/>
            <a:r>
              <a:rPr lang="en-US" dirty="0"/>
              <a:t>FIPS</a:t>
            </a:r>
          </a:p>
          <a:p>
            <a:pPr lvl="1"/>
            <a:r>
              <a:rPr lang="en-US" dirty="0"/>
              <a:t>Cases (to date)</a:t>
            </a:r>
          </a:p>
          <a:p>
            <a:pPr lvl="1"/>
            <a:r>
              <a:rPr lang="en-US" dirty="0"/>
              <a:t>Deaths (to date)</a:t>
            </a:r>
          </a:p>
          <a:p>
            <a:pPr lvl="1"/>
            <a:endParaRPr lang="en-US" dirty="0"/>
          </a:p>
          <a:p>
            <a:pPr lvl="1"/>
            <a:endParaRPr lang="en-US" dirty="0"/>
          </a:p>
          <a:p>
            <a:pPr lvl="1"/>
            <a:endParaRPr lang="en-US" dirty="0"/>
          </a:p>
          <a:p>
            <a:endParaRPr lang="en-US" dirty="0"/>
          </a:p>
          <a:p>
            <a:r>
              <a:rPr lang="en-US" dirty="0"/>
              <a:t>I did not pick this data for any reason other than it is simple for a demo.</a:t>
            </a:r>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First Source of Information – NY Times</a:t>
            </a:r>
          </a:p>
        </p:txBody>
      </p:sp>
      <p:pic>
        <p:nvPicPr>
          <p:cNvPr id="5" name="Picture 4">
            <a:extLst>
              <a:ext uri="{FF2B5EF4-FFF2-40B4-BE49-F238E27FC236}">
                <a16:creationId xmlns:a16="http://schemas.microsoft.com/office/drawing/2014/main" id="{D8D0C045-9630-604E-B5E8-876A03557370}"/>
              </a:ext>
            </a:extLst>
          </p:cNvPr>
          <p:cNvPicPr>
            <a:picLocks noChangeAspect="1"/>
          </p:cNvPicPr>
          <p:nvPr/>
        </p:nvPicPr>
        <p:blipFill>
          <a:blip r:embed="rId2"/>
          <a:stretch>
            <a:fillRect/>
          </a:stretch>
        </p:blipFill>
        <p:spPr>
          <a:xfrm>
            <a:off x="3352800" y="895350"/>
            <a:ext cx="5094304" cy="3352800"/>
          </a:xfrm>
          <a:prstGeom prst="rect">
            <a:avLst/>
          </a:prstGeom>
        </p:spPr>
      </p:pic>
    </p:spTree>
    <p:extLst>
      <p:ext uri="{BB962C8B-B14F-4D97-AF65-F5344CB8AC3E}">
        <p14:creationId xmlns:p14="http://schemas.microsoft.com/office/powerpoint/2010/main" val="2439163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p:txBody>
          <a:bodyPr/>
          <a:lstStyle/>
          <a:p>
            <a:r>
              <a:rPr lang="en-US" dirty="0">
                <a:solidFill>
                  <a:srgbClr val="0070C0"/>
                </a:solidFill>
              </a:rPr>
              <a:t>United States Census Bureau – City and Town Population Totals: 2010-2019</a:t>
            </a:r>
            <a:br>
              <a:rPr lang="en-US" dirty="0">
                <a:solidFill>
                  <a:srgbClr val="0070C0"/>
                </a:solidFill>
              </a:rPr>
            </a:br>
            <a:r>
              <a:rPr lang="en-US" sz="1800" dirty="0">
                <a:solidFill>
                  <a:srgbClr val="0070C0"/>
                </a:solidFill>
              </a:rPr>
              <a:t>(https://</a:t>
            </a:r>
            <a:r>
              <a:rPr lang="en-US" sz="1800" dirty="0" err="1">
                <a:solidFill>
                  <a:srgbClr val="0070C0"/>
                </a:solidFill>
              </a:rPr>
              <a:t>www.census.gov</a:t>
            </a:r>
            <a:r>
              <a:rPr lang="en-US" sz="1800" dirty="0">
                <a:solidFill>
                  <a:srgbClr val="0070C0"/>
                </a:solidFill>
              </a:rPr>
              <a:t>/newsroom/press-kits/2019/national-state-</a:t>
            </a:r>
            <a:r>
              <a:rPr lang="en-US" sz="1800" dirty="0" err="1">
                <a:solidFill>
                  <a:srgbClr val="0070C0"/>
                </a:solidFill>
              </a:rPr>
              <a:t>estimates.html</a:t>
            </a:r>
            <a:r>
              <a:rPr lang="en-US" sz="1800" dirty="0">
                <a:solidFill>
                  <a:srgbClr val="0070C0"/>
                </a:solidFill>
              </a:rPr>
              <a:t>)</a:t>
            </a:r>
          </a:p>
          <a:p>
            <a:endParaRPr lang="en-US" dirty="0">
              <a:solidFill>
                <a:srgbClr val="0070C0"/>
              </a:solidFill>
            </a:endParaRPr>
          </a:p>
          <a:p>
            <a:r>
              <a:rPr lang="en-US" dirty="0">
                <a:solidFill>
                  <a:srgbClr val="0070C0"/>
                </a:solidFill>
              </a:rPr>
              <a:t>A subset of the fields.</a:t>
            </a:r>
          </a:p>
          <a:p>
            <a:endParaRPr lang="en-US" dirty="0">
              <a:solidFill>
                <a:srgbClr val="0070C0"/>
              </a:solidFill>
            </a:endParaRPr>
          </a:p>
          <a:p>
            <a:r>
              <a:rPr lang="en-US" dirty="0">
                <a:solidFill>
                  <a:srgbClr val="0070C0"/>
                </a:solidFill>
              </a:rPr>
              <a:t>A lot of online data comes with</a:t>
            </a:r>
            <a:br>
              <a:rPr lang="en-US" dirty="0">
                <a:solidFill>
                  <a:srgbClr val="0070C0"/>
                </a:solidFill>
              </a:rPr>
            </a:br>
            <a:r>
              <a:rPr lang="en-US" dirty="0">
                <a:solidFill>
                  <a:srgbClr val="0070C0"/>
                </a:solidFill>
              </a:rPr>
              <a:t>a PDF or txt explaining the fields,</a:t>
            </a:r>
            <a:br>
              <a:rPr lang="en-US" dirty="0">
                <a:solidFill>
                  <a:srgbClr val="0070C0"/>
                </a:solidFill>
              </a:rPr>
            </a:br>
            <a:r>
              <a:rPr lang="en-US" dirty="0">
                <a:solidFill>
                  <a:srgbClr val="0070C0"/>
                </a:solidFill>
              </a:rPr>
              <a:t>values, sources, etc.</a:t>
            </a:r>
            <a:endParaRPr lang="en-US" dirty="0"/>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a:t>
            </a:r>
          </a:p>
        </p:txBody>
      </p:sp>
      <p:pic>
        <p:nvPicPr>
          <p:cNvPr id="4" name="Picture 3">
            <a:extLst>
              <a:ext uri="{FF2B5EF4-FFF2-40B4-BE49-F238E27FC236}">
                <a16:creationId xmlns:a16="http://schemas.microsoft.com/office/drawing/2014/main" id="{62D4057A-645A-4243-A620-0BF660150BD0}"/>
              </a:ext>
            </a:extLst>
          </p:cNvPr>
          <p:cNvPicPr>
            <a:picLocks noChangeAspect="1"/>
          </p:cNvPicPr>
          <p:nvPr/>
        </p:nvPicPr>
        <p:blipFill>
          <a:blip r:embed="rId2"/>
          <a:stretch>
            <a:fillRect/>
          </a:stretch>
        </p:blipFill>
        <p:spPr>
          <a:xfrm>
            <a:off x="4372857" y="1276350"/>
            <a:ext cx="4543249" cy="3276600"/>
          </a:xfrm>
          <a:prstGeom prst="rect">
            <a:avLst/>
          </a:prstGeom>
          <a:ln w="38100">
            <a:solidFill>
              <a:srgbClr val="0070C0"/>
            </a:solidFill>
          </a:ln>
        </p:spPr>
      </p:pic>
      <p:pic>
        <p:nvPicPr>
          <p:cNvPr id="5" name="Picture 4">
            <a:extLst>
              <a:ext uri="{FF2B5EF4-FFF2-40B4-BE49-F238E27FC236}">
                <a16:creationId xmlns:a16="http://schemas.microsoft.com/office/drawing/2014/main" id="{7B3EB7FC-21E5-D149-8234-05752C806AB2}"/>
              </a:ext>
            </a:extLst>
          </p:cNvPr>
          <p:cNvPicPr>
            <a:picLocks noChangeAspect="1"/>
          </p:cNvPicPr>
          <p:nvPr/>
        </p:nvPicPr>
        <p:blipFill>
          <a:blip r:embed="rId3"/>
          <a:stretch>
            <a:fillRect/>
          </a:stretch>
        </p:blipFill>
        <p:spPr>
          <a:xfrm>
            <a:off x="172570" y="3562350"/>
            <a:ext cx="3886200" cy="770816"/>
          </a:xfrm>
          <a:prstGeom prst="rect">
            <a:avLst/>
          </a:prstGeom>
        </p:spPr>
      </p:pic>
      <p:sp>
        <p:nvSpPr>
          <p:cNvPr id="6" name="Right Arrow 5">
            <a:extLst>
              <a:ext uri="{FF2B5EF4-FFF2-40B4-BE49-F238E27FC236}">
                <a16:creationId xmlns:a16="http://schemas.microsoft.com/office/drawing/2014/main" id="{AA66BC23-727F-3440-B37F-B8A24ED2B1D2}"/>
              </a:ext>
            </a:extLst>
          </p:cNvPr>
          <p:cNvSpPr/>
          <p:nvPr/>
        </p:nvSpPr>
        <p:spPr>
          <a:xfrm>
            <a:off x="3001963" y="1657350"/>
            <a:ext cx="1295400" cy="3810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68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F8ADD24-3803-424D-A008-4813CE3BA825}"/>
              </a:ext>
            </a:extLst>
          </p:cNvPr>
          <p:cNvSpPr>
            <a:spLocks noGrp="1"/>
          </p:cNvSpPr>
          <p:nvPr>
            <p:ph idx="1"/>
          </p:nvPr>
        </p:nvSpPr>
        <p:spPr>
          <a:xfrm>
            <a:off x="152400" y="3337392"/>
            <a:ext cx="8839200" cy="1291758"/>
          </a:xfrm>
        </p:spPr>
        <p:txBody>
          <a:bodyPr/>
          <a:lstStyle/>
          <a:p>
            <a:r>
              <a:rPr lang="en-US" dirty="0"/>
              <a:t>Why do I need a census data?</a:t>
            </a:r>
          </a:p>
          <a:p>
            <a:r>
              <a:rPr lang="en-US" dirty="0"/>
              <a:t>Total death/sickness numbers are meaningless without considering population.</a:t>
            </a:r>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 (Sample)</a:t>
            </a:r>
          </a:p>
        </p:txBody>
      </p:sp>
      <p:pic>
        <p:nvPicPr>
          <p:cNvPr id="9" name="Picture 8">
            <a:extLst>
              <a:ext uri="{FF2B5EF4-FFF2-40B4-BE49-F238E27FC236}">
                <a16:creationId xmlns:a16="http://schemas.microsoft.com/office/drawing/2014/main" id="{E2C7C60E-6213-8F43-AD71-F2DF457FBF54}"/>
              </a:ext>
            </a:extLst>
          </p:cNvPr>
          <p:cNvPicPr>
            <a:picLocks noChangeAspect="1"/>
          </p:cNvPicPr>
          <p:nvPr/>
        </p:nvPicPr>
        <p:blipFill>
          <a:blip r:embed="rId2"/>
          <a:stretch>
            <a:fillRect/>
          </a:stretch>
        </p:blipFill>
        <p:spPr>
          <a:xfrm>
            <a:off x="172569" y="590550"/>
            <a:ext cx="8666630" cy="2600611"/>
          </a:xfrm>
          <a:prstGeom prst="rect">
            <a:avLst/>
          </a:prstGeom>
        </p:spPr>
      </p:pic>
    </p:spTree>
    <p:extLst>
      <p:ext uri="{BB962C8B-B14F-4D97-AF65-F5344CB8AC3E}">
        <p14:creationId xmlns:p14="http://schemas.microsoft.com/office/powerpoint/2010/main" val="1618390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8C787C-8A77-354D-950A-94B452D34061}"/>
              </a:ext>
            </a:extLst>
          </p:cNvPr>
          <p:cNvSpPr>
            <a:spLocks noGrp="1"/>
          </p:cNvSpPr>
          <p:nvPr>
            <p:ph type="title"/>
          </p:nvPr>
        </p:nvSpPr>
        <p:spPr/>
        <p:txBody>
          <a:bodyPr/>
          <a:lstStyle/>
          <a:p>
            <a:r>
              <a:rPr lang="en-US" dirty="0"/>
              <a:t>Preparing the Data for Data Science</a:t>
            </a:r>
          </a:p>
        </p:txBody>
      </p:sp>
      <p:pic>
        <p:nvPicPr>
          <p:cNvPr id="4" name="Picture 3">
            <a:extLst>
              <a:ext uri="{FF2B5EF4-FFF2-40B4-BE49-F238E27FC236}">
                <a16:creationId xmlns:a16="http://schemas.microsoft.com/office/drawing/2014/main" id="{47FA84C2-A8EE-9B44-90FA-B5A5F9546EDE}"/>
              </a:ext>
            </a:extLst>
          </p:cNvPr>
          <p:cNvPicPr>
            <a:picLocks noChangeAspect="1"/>
          </p:cNvPicPr>
          <p:nvPr/>
        </p:nvPicPr>
        <p:blipFill>
          <a:blip r:embed="rId2"/>
          <a:stretch>
            <a:fillRect/>
          </a:stretch>
        </p:blipFill>
        <p:spPr>
          <a:xfrm>
            <a:off x="1143000" y="548377"/>
            <a:ext cx="6271785" cy="4046746"/>
          </a:xfrm>
          <a:prstGeom prst="rect">
            <a:avLst/>
          </a:prstGeom>
        </p:spPr>
      </p:pic>
      <p:sp>
        <p:nvSpPr>
          <p:cNvPr id="5" name="TextBox 4">
            <a:extLst>
              <a:ext uri="{FF2B5EF4-FFF2-40B4-BE49-F238E27FC236}">
                <a16:creationId xmlns:a16="http://schemas.microsoft.com/office/drawing/2014/main" id="{17B25A9E-D5D6-3A4E-9C93-4A965A9943F6}"/>
              </a:ext>
            </a:extLst>
          </p:cNvPr>
          <p:cNvSpPr txBox="1"/>
          <p:nvPr/>
        </p:nvSpPr>
        <p:spPr>
          <a:xfrm>
            <a:off x="533400" y="3714750"/>
            <a:ext cx="811441" cy="584775"/>
          </a:xfrm>
          <a:prstGeom prst="rect">
            <a:avLst/>
          </a:prstGeom>
          <a:noFill/>
        </p:spPr>
        <p:txBody>
          <a:bodyPr wrap="none" rtlCol="0">
            <a:spAutoFit/>
          </a:bodyPr>
          <a:lstStyle/>
          <a:p>
            <a:pPr algn="ctr"/>
            <a:r>
              <a:rPr lang="en-US" sz="1600" dirty="0">
                <a:solidFill>
                  <a:srgbClr val="00B050"/>
                </a:solidFill>
              </a:rPr>
              <a:t>Data</a:t>
            </a:r>
            <a:br>
              <a:rPr lang="en-US" sz="1600" dirty="0">
                <a:solidFill>
                  <a:srgbClr val="00B050"/>
                </a:solidFill>
              </a:rPr>
            </a:br>
            <a:r>
              <a:rPr lang="en-US" sz="1600" dirty="0">
                <a:solidFill>
                  <a:srgbClr val="00B050"/>
                </a:solidFill>
              </a:rPr>
              <a:t>Science</a:t>
            </a:r>
          </a:p>
        </p:txBody>
      </p:sp>
      <p:sp>
        <p:nvSpPr>
          <p:cNvPr id="6" name="TextBox 5">
            <a:extLst>
              <a:ext uri="{FF2B5EF4-FFF2-40B4-BE49-F238E27FC236}">
                <a16:creationId xmlns:a16="http://schemas.microsoft.com/office/drawing/2014/main" id="{79FA3B5B-CF39-8A47-A208-58C53C956587}"/>
              </a:ext>
            </a:extLst>
          </p:cNvPr>
          <p:cNvSpPr txBox="1"/>
          <p:nvPr/>
        </p:nvSpPr>
        <p:spPr>
          <a:xfrm>
            <a:off x="6053887" y="1494759"/>
            <a:ext cx="2114873" cy="830997"/>
          </a:xfrm>
          <a:prstGeom prst="rect">
            <a:avLst/>
          </a:prstGeom>
          <a:noFill/>
        </p:spPr>
        <p:txBody>
          <a:bodyPr wrap="none" rtlCol="0">
            <a:spAutoFit/>
          </a:bodyPr>
          <a:lstStyle/>
          <a:p>
            <a:pPr algn="ctr"/>
            <a:r>
              <a:rPr lang="en-US" sz="1600" dirty="0">
                <a:solidFill>
                  <a:srgbClr val="0070C0"/>
                </a:solidFill>
              </a:rPr>
              <a:t>Database and Software</a:t>
            </a:r>
            <a:br>
              <a:rPr lang="en-US" sz="1600" dirty="0">
                <a:solidFill>
                  <a:srgbClr val="0070C0"/>
                </a:solidFill>
              </a:rPr>
            </a:br>
            <a:r>
              <a:rPr lang="en-US" sz="1600" dirty="0">
                <a:solidFill>
                  <a:srgbClr val="0070C0"/>
                </a:solidFill>
              </a:rPr>
              <a:t>Engineering</a:t>
            </a:r>
            <a:br>
              <a:rPr lang="en-US" sz="1600" dirty="0">
                <a:solidFill>
                  <a:srgbClr val="0070C0"/>
                </a:solidFill>
              </a:rPr>
            </a:br>
            <a:r>
              <a:rPr lang="en-US" sz="1600" dirty="0">
                <a:solidFill>
                  <a:srgbClr val="0070C0"/>
                </a:solidFill>
              </a:rPr>
              <a:t>(This course)</a:t>
            </a:r>
          </a:p>
        </p:txBody>
      </p:sp>
    </p:spTree>
    <p:extLst>
      <p:ext uri="{BB962C8B-B14F-4D97-AF65-F5344CB8AC3E}">
        <p14:creationId xmlns:p14="http://schemas.microsoft.com/office/powerpoint/2010/main" val="3617936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A92707-B28E-4143-92CD-02DEEFBC805B}"/>
              </a:ext>
            </a:extLst>
          </p:cNvPr>
          <p:cNvSpPr>
            <a:spLocks noGrp="1"/>
          </p:cNvSpPr>
          <p:nvPr>
            <p:ph idx="1"/>
          </p:nvPr>
        </p:nvSpPr>
        <p:spPr>
          <a:xfrm>
            <a:off x="160764" y="474638"/>
            <a:ext cx="8839200" cy="4038600"/>
          </a:xfrm>
        </p:spPr>
        <p:txBody>
          <a:bodyPr/>
          <a:lstStyle/>
          <a:p>
            <a:r>
              <a:rPr lang="en-US" sz="1800" dirty="0"/>
              <a:t>There are two sets of data linked by values in columns:</a:t>
            </a:r>
          </a:p>
          <a:p>
            <a:pPr lvl="1"/>
            <a:r>
              <a:rPr lang="en-US" sz="1600" dirty="0"/>
              <a:t>NY Times data FIPS column.</a:t>
            </a:r>
          </a:p>
          <a:p>
            <a:pPr lvl="1"/>
            <a:r>
              <a:rPr lang="en-US" sz="1600" dirty="0"/>
              <a:t>Census Data Place concatenation of state and county codes.</a:t>
            </a:r>
          </a:p>
          <a:p>
            <a:r>
              <a:rPr lang="en-US" sz="1800" dirty="0"/>
              <a:t>No. of rows: NY Times Data – 870K, Census Data: 81K</a:t>
            </a:r>
          </a:p>
          <a:p>
            <a:r>
              <a:rPr lang="en-US" sz="1800" dirty="0"/>
              <a:t>Producing a new “table” that contains matching rows can be tricky.</a:t>
            </a:r>
          </a:p>
          <a:p>
            <a:pPr lvl="1"/>
            <a:r>
              <a:rPr lang="en-US" sz="1600" dirty="0"/>
              <a:t>I could write a program, or</a:t>
            </a:r>
          </a:p>
          <a:p>
            <a:pPr lvl="1"/>
            <a:r>
              <a:rPr lang="en-US" sz="1600" dirty="0"/>
              <a:t>There is a complicated set of instructions I can follow to accomplish in Excel.</a:t>
            </a:r>
          </a:p>
          <a:p>
            <a:r>
              <a:rPr lang="en-US" sz="1800" dirty="0"/>
              <a:t>Even if I could figure it out, it would execute slowly. There are a lot of possible matches.</a:t>
            </a:r>
          </a:p>
          <a:p>
            <a:r>
              <a:rPr lang="en-US" sz="1800" i="1" dirty="0"/>
              <a:t>It would seem that solving this problem of efficiently “joining” rows from multiple, large tables based on column values is a common problem.</a:t>
            </a:r>
          </a:p>
          <a:p>
            <a:pPr lvl="1"/>
            <a:r>
              <a:rPr lang="en-US" sz="1600" dirty="0"/>
              <a:t>It would be nice if there were something that could implement the operation in a general way for arbitrary tables.</a:t>
            </a:r>
          </a:p>
          <a:p>
            <a:pPr lvl="1"/>
            <a:r>
              <a:rPr lang="en-US" sz="1600" dirty="0"/>
              <a:t>Oh. And the Census data is by town, and I need to roll up by county. This just got harder.</a:t>
            </a:r>
          </a:p>
          <a:p>
            <a:pPr lvl="1"/>
            <a:endParaRPr lang="en-US" sz="1600" dirty="0"/>
          </a:p>
          <a:p>
            <a:pPr lvl="1"/>
            <a:endParaRPr lang="en-US" sz="1600" dirty="0"/>
          </a:p>
        </p:txBody>
      </p:sp>
      <p:sp>
        <p:nvSpPr>
          <p:cNvPr id="5" name="Title 4">
            <a:extLst>
              <a:ext uri="{FF2B5EF4-FFF2-40B4-BE49-F238E27FC236}">
                <a16:creationId xmlns:a16="http://schemas.microsoft.com/office/drawing/2014/main" id="{ED3DB171-1C59-204B-8DEC-8ADE2EB00314}"/>
              </a:ext>
            </a:extLst>
          </p:cNvPr>
          <p:cNvSpPr>
            <a:spLocks noGrp="1"/>
          </p:cNvSpPr>
          <p:nvPr>
            <p:ph type="title"/>
          </p:nvPr>
        </p:nvSpPr>
        <p:spPr/>
        <p:txBody>
          <a:bodyPr/>
          <a:lstStyle/>
          <a:p>
            <a:r>
              <a:rPr lang="en-US" dirty="0"/>
              <a:t>Problem 1 – Join on FIPS Codes</a:t>
            </a:r>
          </a:p>
        </p:txBody>
      </p:sp>
    </p:spTree>
    <p:extLst>
      <p:ext uri="{BB962C8B-B14F-4D97-AF65-F5344CB8AC3E}">
        <p14:creationId xmlns:p14="http://schemas.microsoft.com/office/powerpoint/2010/main" val="74629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t>These operations seem like operations that are common to many scenarios.</a:t>
            </a:r>
            <a:br>
              <a:rPr lang="en-US" sz="1600" dirty="0"/>
            </a:br>
            <a:r>
              <a:rPr lang="en-US" sz="1600" dirty="0"/>
              <a:t>If we had a thing that solved the problems in a general way, it would be awesome.</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Tree>
    <p:extLst>
      <p:ext uri="{BB962C8B-B14F-4D97-AF65-F5344CB8AC3E}">
        <p14:creationId xmlns:p14="http://schemas.microsoft.com/office/powerpoint/2010/main" val="1687133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7D6761-82AA-3043-9579-88F821E6587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98D11A3-E627-B347-901E-8EC62DC07DA6}"/>
              </a:ext>
            </a:extLst>
          </p:cNvPr>
          <p:cNvSpPr>
            <a:spLocks noGrp="1"/>
          </p:cNvSpPr>
          <p:nvPr>
            <p:ph type="title"/>
          </p:nvPr>
        </p:nvSpPr>
        <p:spPr/>
        <p:txBody>
          <a:bodyPr/>
          <a:lstStyle/>
          <a:p>
            <a:r>
              <a:rPr lang="en-US" dirty="0"/>
              <a:t>Go to Notebook</a:t>
            </a:r>
          </a:p>
        </p:txBody>
      </p:sp>
    </p:spTree>
    <p:extLst>
      <p:ext uri="{BB962C8B-B14F-4D97-AF65-F5344CB8AC3E}">
        <p14:creationId xmlns:p14="http://schemas.microsoft.com/office/powerpoint/2010/main" val="2895302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solidFill>
                  <a:srgbClr val="FF0000"/>
                </a:solidFill>
              </a:rPr>
              <a:t>These operations seem like operations that are common to many scenarios.</a:t>
            </a:r>
            <a:br>
              <a:rPr lang="en-US" sz="1600" dirty="0">
                <a:solidFill>
                  <a:srgbClr val="FF0000"/>
                </a:solidFill>
              </a:rPr>
            </a:br>
            <a:r>
              <a:rPr lang="en-US" sz="1600" dirty="0">
                <a:solidFill>
                  <a:srgbClr val="FF0000"/>
                </a:solidFill>
              </a:rPr>
              <a:t>It would be awesome if we had a thing that solved the problems in a general way.</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
        <p:nvSpPr>
          <p:cNvPr id="2" name="Rounded Rectangular Callout 1">
            <a:extLst>
              <a:ext uri="{FF2B5EF4-FFF2-40B4-BE49-F238E27FC236}">
                <a16:creationId xmlns:a16="http://schemas.microsoft.com/office/drawing/2014/main" id="{2841A035-CB48-114A-A65D-C2C4D82F38FC}"/>
              </a:ext>
            </a:extLst>
          </p:cNvPr>
          <p:cNvSpPr/>
          <p:nvPr/>
        </p:nvSpPr>
        <p:spPr>
          <a:xfrm>
            <a:off x="3962400" y="2038350"/>
            <a:ext cx="4724400" cy="1219200"/>
          </a:xfrm>
          <a:prstGeom prst="wedgeRoundRectCallout">
            <a:avLst>
              <a:gd name="adj1" fmla="val -40051"/>
              <a:gd name="adj2" fmla="val 126153"/>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Remember this aspiration/question?</a:t>
            </a:r>
          </a:p>
        </p:txBody>
      </p:sp>
    </p:spTree>
    <p:extLst>
      <p:ext uri="{BB962C8B-B14F-4D97-AF65-F5344CB8AC3E}">
        <p14:creationId xmlns:p14="http://schemas.microsoft.com/office/powerpoint/2010/main" val="172772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dirty="0"/>
              <a:t>Query Engines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57150"/>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4196687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1C2A-53F7-0D4A-8DAD-955AEA68742D}"/>
              </a:ext>
            </a:extLst>
          </p:cNvPr>
          <p:cNvSpPr>
            <a:spLocks noGrp="1"/>
          </p:cNvSpPr>
          <p:nvPr>
            <p:ph type="title"/>
          </p:nvPr>
        </p:nvSpPr>
        <p:spPr/>
        <p:txBody>
          <a:bodyPr/>
          <a:lstStyle/>
          <a:p>
            <a:r>
              <a:rPr lang="en-US" dirty="0"/>
              <a:t>Hmm. That was some dark magic, but ... ...</a:t>
            </a:r>
          </a:p>
        </p:txBody>
      </p:sp>
      <p:sp>
        <p:nvSpPr>
          <p:cNvPr id="3" name="Content Placeholder 2">
            <a:extLst>
              <a:ext uri="{FF2B5EF4-FFF2-40B4-BE49-F238E27FC236}">
                <a16:creationId xmlns:a16="http://schemas.microsoft.com/office/drawing/2014/main" id="{FF71AE23-0D22-4F47-9A49-E9B2FC4F8A35}"/>
              </a:ext>
            </a:extLst>
          </p:cNvPr>
          <p:cNvSpPr>
            <a:spLocks noGrp="1"/>
          </p:cNvSpPr>
          <p:nvPr>
            <p:ph idx="1"/>
          </p:nvPr>
        </p:nvSpPr>
        <p:spPr/>
        <p:txBody>
          <a:bodyPr/>
          <a:lstStyle/>
          <a:p>
            <a:r>
              <a:rPr lang="en-US" sz="1600" dirty="0"/>
              <a:t>I started this example with the</a:t>
            </a:r>
            <a:br>
              <a:rPr lang="en-US" sz="1600" dirty="0"/>
            </a:br>
            <a:r>
              <a:rPr lang="en-US" sz="1600" dirty="0"/>
              <a:t>complexity of “</a:t>
            </a:r>
            <a:r>
              <a:rPr lang="en-US" sz="1600" dirty="0" err="1"/>
              <a:t>JOINing</a:t>
            </a:r>
            <a:r>
              <a:rPr lang="en-US" sz="1600" dirty="0"/>
              <a:t>”</a:t>
            </a:r>
            <a:br>
              <a:rPr lang="en-US" sz="1600" dirty="0"/>
            </a:br>
            <a:r>
              <a:rPr lang="en-US" sz="1600" dirty="0"/>
              <a:t>data from two tables.</a:t>
            </a:r>
          </a:p>
          <a:p>
            <a:pPr lvl="1"/>
            <a:r>
              <a:rPr lang="en-US" sz="1400" dirty="0"/>
              <a:t>COVID data.</a:t>
            </a:r>
          </a:p>
          <a:p>
            <a:pPr lvl="1"/>
            <a:r>
              <a:rPr lang="en-US" sz="1400" dirty="0"/>
              <a:t>Census population data.</a:t>
            </a:r>
          </a:p>
          <a:p>
            <a:r>
              <a:rPr lang="en-US" sz="1600" dirty="0"/>
              <a:t>I observed that I could not due</a:t>
            </a:r>
            <a:br>
              <a:rPr lang="en-US" sz="1600" dirty="0"/>
            </a:br>
            <a:r>
              <a:rPr lang="en-US" sz="1600" dirty="0"/>
              <a:t>the final step because ..., it turns</a:t>
            </a:r>
            <a:br>
              <a:rPr lang="en-US" sz="1600" dirty="0"/>
            </a:br>
            <a:r>
              <a:rPr lang="en-US" sz="1600" dirty="0"/>
              <a:t>out the data is incomplete.</a:t>
            </a:r>
          </a:p>
          <a:p>
            <a:pPr lvl="1"/>
            <a:r>
              <a:rPr lang="en-US" sz="1400" dirty="0"/>
              <a:t>NYT COVID data has one number</a:t>
            </a:r>
            <a:br>
              <a:rPr lang="en-US" sz="1400" dirty="0"/>
            </a:br>
            <a:r>
              <a:rPr lang="en-US" sz="1400" dirty="0"/>
              <a:t>for NYC.</a:t>
            </a:r>
          </a:p>
          <a:p>
            <a:pPr lvl="1"/>
            <a:r>
              <a:rPr lang="en-US" sz="1400" dirty="0"/>
              <a:t>But, ... NYC is five counties.</a:t>
            </a:r>
          </a:p>
          <a:p>
            <a:pPr lvl="1"/>
            <a:r>
              <a:rPr lang="en-US" sz="1400" dirty="0"/>
              <a:t>I could not do the JOIN.</a:t>
            </a:r>
          </a:p>
          <a:p>
            <a:r>
              <a:rPr lang="en-US" sz="1600" dirty="0"/>
              <a:t>This requires me to perform</a:t>
            </a:r>
            <a:br>
              <a:rPr lang="en-US" sz="1600" dirty="0"/>
            </a:br>
            <a:r>
              <a:rPr lang="en-US" sz="1600" i="1" dirty="0"/>
              <a:t>Data Cleansing.</a:t>
            </a:r>
            <a:endParaRPr lang="en-US" sz="1600" dirty="0"/>
          </a:p>
        </p:txBody>
      </p:sp>
      <p:pic>
        <p:nvPicPr>
          <p:cNvPr id="5" name="Picture 4">
            <a:extLst>
              <a:ext uri="{FF2B5EF4-FFF2-40B4-BE49-F238E27FC236}">
                <a16:creationId xmlns:a16="http://schemas.microsoft.com/office/drawing/2014/main" id="{0AA55173-5385-804C-B51A-825541D15BED}"/>
              </a:ext>
            </a:extLst>
          </p:cNvPr>
          <p:cNvPicPr>
            <a:picLocks noChangeAspect="1"/>
          </p:cNvPicPr>
          <p:nvPr/>
        </p:nvPicPr>
        <p:blipFill>
          <a:blip r:embed="rId2"/>
          <a:stretch>
            <a:fillRect/>
          </a:stretch>
        </p:blipFill>
        <p:spPr>
          <a:xfrm>
            <a:off x="3886201" y="554865"/>
            <a:ext cx="5074096" cy="3911508"/>
          </a:xfrm>
          <a:prstGeom prst="rect">
            <a:avLst/>
          </a:prstGeom>
        </p:spPr>
      </p:pic>
      <p:sp>
        <p:nvSpPr>
          <p:cNvPr id="6" name="Cloud Callout 5">
            <a:extLst>
              <a:ext uri="{FF2B5EF4-FFF2-40B4-BE49-F238E27FC236}">
                <a16:creationId xmlns:a16="http://schemas.microsoft.com/office/drawing/2014/main" id="{2F3D99B3-4B0F-A044-96B2-F9F120BA57EC}"/>
              </a:ext>
            </a:extLst>
          </p:cNvPr>
          <p:cNvSpPr/>
          <p:nvPr/>
        </p:nvSpPr>
        <p:spPr>
          <a:xfrm>
            <a:off x="3221708" y="430188"/>
            <a:ext cx="2874292" cy="1303362"/>
          </a:xfrm>
          <a:prstGeom prst="cloudCallout">
            <a:avLst>
              <a:gd name="adj1" fmla="val 41758"/>
              <a:gd name="adj2" fmla="val 61071"/>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That was some dark magic, but what about population?</a:t>
            </a:r>
          </a:p>
        </p:txBody>
      </p:sp>
    </p:spTree>
    <p:extLst>
      <p:ext uri="{BB962C8B-B14F-4D97-AF65-F5344CB8AC3E}">
        <p14:creationId xmlns:p14="http://schemas.microsoft.com/office/powerpoint/2010/main" val="40285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3605119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437776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417E7-2DDC-2F45-8E3C-23B86C3FACA8}"/>
              </a:ext>
            </a:extLst>
          </p:cNvPr>
          <p:cNvSpPr>
            <a:spLocks noGrp="1"/>
          </p:cNvSpPr>
          <p:nvPr>
            <p:ph idx="1"/>
          </p:nvPr>
        </p:nvSpPr>
        <p:spPr>
          <a:xfrm>
            <a:off x="4495800" y="590550"/>
            <a:ext cx="4495800" cy="1524000"/>
          </a:xfrm>
        </p:spPr>
        <p:txBody>
          <a:bodyPr/>
          <a:lstStyle/>
          <a:p>
            <a:r>
              <a:rPr lang="en-US" sz="1600" dirty="0"/>
              <a:t>I finally got the data in a format that I can analyze and explore.</a:t>
            </a:r>
          </a:p>
          <a:p>
            <a:r>
              <a:rPr lang="en-US" sz="1600" dirty="0"/>
              <a:t>I am not ready to be a “data scientist.”</a:t>
            </a:r>
          </a:p>
        </p:txBody>
      </p:sp>
      <p:sp>
        <p:nvSpPr>
          <p:cNvPr id="3" name="Title 2">
            <a:extLst>
              <a:ext uri="{FF2B5EF4-FFF2-40B4-BE49-F238E27FC236}">
                <a16:creationId xmlns:a16="http://schemas.microsoft.com/office/drawing/2014/main" id="{D7E01D79-0BE5-9547-909E-151873BFCCD1}"/>
              </a:ext>
            </a:extLst>
          </p:cNvPr>
          <p:cNvSpPr>
            <a:spLocks noGrp="1"/>
          </p:cNvSpPr>
          <p:nvPr>
            <p:ph type="title"/>
          </p:nvPr>
        </p:nvSpPr>
        <p:spPr/>
        <p:txBody>
          <a:bodyPr/>
          <a:lstStyle/>
          <a:p>
            <a:r>
              <a:rPr lang="en-US" dirty="0"/>
              <a:t>After a Bunch of Wizard Stuff ...</a:t>
            </a:r>
          </a:p>
        </p:txBody>
      </p:sp>
      <p:pic>
        <p:nvPicPr>
          <p:cNvPr id="4" name="Picture 3">
            <a:extLst>
              <a:ext uri="{FF2B5EF4-FFF2-40B4-BE49-F238E27FC236}">
                <a16:creationId xmlns:a16="http://schemas.microsoft.com/office/drawing/2014/main" id="{EB721769-706C-C24E-A918-C67BA4528D43}"/>
              </a:ext>
            </a:extLst>
          </p:cNvPr>
          <p:cNvPicPr>
            <a:picLocks noChangeAspect="1"/>
          </p:cNvPicPr>
          <p:nvPr/>
        </p:nvPicPr>
        <p:blipFill>
          <a:blip r:embed="rId2"/>
          <a:stretch>
            <a:fillRect/>
          </a:stretch>
        </p:blipFill>
        <p:spPr>
          <a:xfrm>
            <a:off x="4409265" y="2277724"/>
            <a:ext cx="4594507" cy="2199026"/>
          </a:xfrm>
          <a:prstGeom prst="rect">
            <a:avLst/>
          </a:prstGeom>
        </p:spPr>
      </p:pic>
      <p:pic>
        <p:nvPicPr>
          <p:cNvPr id="5" name="Picture 4">
            <a:extLst>
              <a:ext uri="{FF2B5EF4-FFF2-40B4-BE49-F238E27FC236}">
                <a16:creationId xmlns:a16="http://schemas.microsoft.com/office/drawing/2014/main" id="{ED385048-9F10-1540-90EE-29DE361DFAB6}"/>
              </a:ext>
            </a:extLst>
          </p:cNvPr>
          <p:cNvPicPr>
            <a:picLocks noChangeAspect="1"/>
          </p:cNvPicPr>
          <p:nvPr/>
        </p:nvPicPr>
        <p:blipFill>
          <a:blip r:embed="rId3"/>
          <a:stretch>
            <a:fillRect/>
          </a:stretch>
        </p:blipFill>
        <p:spPr>
          <a:xfrm>
            <a:off x="304800" y="559860"/>
            <a:ext cx="3762777" cy="4023779"/>
          </a:xfrm>
          <a:prstGeom prst="rect">
            <a:avLst/>
          </a:prstGeom>
        </p:spPr>
      </p:pic>
    </p:spTree>
    <p:extLst>
      <p:ext uri="{BB962C8B-B14F-4D97-AF65-F5344CB8AC3E}">
        <p14:creationId xmlns:p14="http://schemas.microsoft.com/office/powerpoint/2010/main" val="3454052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dirty="0"/>
              <a:t>Why Did You Put Us Through That?</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a:p>
            <a:r>
              <a:rPr lang="en-US" sz="1600" dirty="0"/>
              <a:t>I know you are now afraid to ask,</a:t>
            </a:r>
            <a:br>
              <a:rPr lang="en-US" sz="1600" dirty="0"/>
            </a:br>
            <a:r>
              <a:rPr lang="en-US" sz="1600" dirty="0"/>
              <a:t>“But, what does the programming track have to do?”</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8191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965765" y="1047750"/>
            <a:ext cx="3126049" cy="646331"/>
          </a:xfrm>
          <a:prstGeom prst="rect">
            <a:avLst/>
          </a:prstGeom>
          <a:noFill/>
        </p:spPr>
        <p:txBody>
          <a:bodyPr wrap="none" rtlCol="0">
            <a:spAutoFit/>
          </a:bodyPr>
          <a:lstStyle/>
          <a:p>
            <a:pPr algn="ctr"/>
            <a:r>
              <a:rPr lang="en-US" dirty="0"/>
              <a:t>What you learn in data science,</a:t>
            </a:r>
            <a:br>
              <a:rPr lang="en-US" dirty="0"/>
            </a:br>
            <a:r>
              <a:rPr lang="en-US"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438400" y="2724150"/>
            <a:ext cx="1856598" cy="646331"/>
          </a:xfrm>
          <a:prstGeom prst="rect">
            <a:avLst/>
          </a:prstGeom>
          <a:noFill/>
        </p:spPr>
        <p:txBody>
          <a:bodyPr wrap="none" rtlCol="0">
            <a:spAutoFit/>
          </a:bodyPr>
          <a:lstStyle/>
          <a:p>
            <a:pPr algn="ctr"/>
            <a:r>
              <a:rPr lang="en-US" dirty="0"/>
              <a:t>What you learn in</a:t>
            </a:r>
          </a:p>
          <a:p>
            <a:pPr algn="ctr"/>
            <a:r>
              <a:rPr lang="en-US" dirty="0"/>
              <a:t>this course.</a:t>
            </a:r>
          </a:p>
        </p:txBody>
      </p:sp>
    </p:spTree>
    <p:extLst>
      <p:ext uri="{BB962C8B-B14F-4D97-AF65-F5344CB8AC3E}">
        <p14:creationId xmlns:p14="http://schemas.microsoft.com/office/powerpoint/2010/main" val="3658331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598497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Internet Movie </a:t>
            </a:r>
            <a:r>
              <a:rPr lang="en-US" dirty="0">
                <a:solidFill>
                  <a:srgbClr val="FF0000"/>
                </a:solidFill>
              </a:rPr>
              <a:t>Database</a:t>
            </a:r>
            <a:r>
              <a:rPr lang="en-US" dirty="0"/>
              <a:t> (IMDB)</a:t>
            </a:r>
          </a:p>
        </p:txBody>
      </p:sp>
      <p:pic>
        <p:nvPicPr>
          <p:cNvPr id="4" name="Picture 3">
            <a:extLst>
              <a:ext uri="{FF2B5EF4-FFF2-40B4-BE49-F238E27FC236}">
                <a16:creationId xmlns:a16="http://schemas.microsoft.com/office/drawing/2014/main" id="{BC1207E0-A01D-3C4D-9093-37B8FEF74ADE}"/>
              </a:ext>
            </a:extLst>
          </p:cNvPr>
          <p:cNvPicPr>
            <a:picLocks noChangeAspect="1"/>
          </p:cNvPicPr>
          <p:nvPr/>
        </p:nvPicPr>
        <p:blipFill>
          <a:blip r:embed="rId2"/>
          <a:stretch>
            <a:fillRect/>
          </a:stretch>
        </p:blipFill>
        <p:spPr>
          <a:xfrm>
            <a:off x="172570" y="590550"/>
            <a:ext cx="3713630" cy="3868904"/>
          </a:xfrm>
          <a:prstGeom prst="rect">
            <a:avLst/>
          </a:prstGeom>
        </p:spPr>
      </p:pic>
      <p:pic>
        <p:nvPicPr>
          <p:cNvPr id="5" name="Picture 4">
            <a:extLst>
              <a:ext uri="{FF2B5EF4-FFF2-40B4-BE49-F238E27FC236}">
                <a16:creationId xmlns:a16="http://schemas.microsoft.com/office/drawing/2014/main" id="{3259DD82-B64C-8D4B-9402-113E10A39576}"/>
              </a:ext>
            </a:extLst>
          </p:cNvPr>
          <p:cNvPicPr>
            <a:picLocks noChangeAspect="1"/>
          </p:cNvPicPr>
          <p:nvPr/>
        </p:nvPicPr>
        <p:blipFill>
          <a:blip r:embed="rId3"/>
          <a:stretch>
            <a:fillRect/>
          </a:stretch>
        </p:blipFill>
        <p:spPr>
          <a:xfrm>
            <a:off x="4267200" y="462832"/>
            <a:ext cx="3886200" cy="4084799"/>
          </a:xfrm>
          <a:prstGeom prst="rect">
            <a:avLst/>
          </a:prstGeom>
        </p:spPr>
      </p:pic>
    </p:spTree>
    <p:extLst>
      <p:ext uri="{BB962C8B-B14F-4D97-AF65-F5344CB8AC3E}">
        <p14:creationId xmlns:p14="http://schemas.microsoft.com/office/powerpoint/2010/main" val="1480062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24255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An Aside, Web Application are Complex</a:t>
            </a:r>
          </a:p>
        </p:txBody>
      </p:sp>
      <p:pic>
        <p:nvPicPr>
          <p:cNvPr id="4" name="Picture 3">
            <a:extLst>
              <a:ext uri="{FF2B5EF4-FFF2-40B4-BE49-F238E27FC236}">
                <a16:creationId xmlns:a16="http://schemas.microsoft.com/office/drawing/2014/main" id="{1FC0FE95-FE1C-704D-AB16-E85453EBBBFB}"/>
              </a:ext>
            </a:extLst>
          </p:cNvPr>
          <p:cNvPicPr>
            <a:picLocks noChangeAspect="1"/>
          </p:cNvPicPr>
          <p:nvPr/>
        </p:nvPicPr>
        <p:blipFill>
          <a:blip r:embed="rId2"/>
          <a:stretch>
            <a:fillRect/>
          </a:stretch>
        </p:blipFill>
        <p:spPr>
          <a:xfrm>
            <a:off x="172570" y="524130"/>
            <a:ext cx="6759408" cy="4095240"/>
          </a:xfrm>
          <a:prstGeom prst="rect">
            <a:avLst/>
          </a:prstGeom>
        </p:spPr>
      </p:pic>
      <p:sp>
        <p:nvSpPr>
          <p:cNvPr id="5" name="TextBox 4">
            <a:extLst>
              <a:ext uri="{FF2B5EF4-FFF2-40B4-BE49-F238E27FC236}">
                <a16:creationId xmlns:a16="http://schemas.microsoft.com/office/drawing/2014/main" id="{EBAA8FA5-04F4-3042-BD6E-98C1A4763F55}"/>
              </a:ext>
            </a:extLst>
          </p:cNvPr>
          <p:cNvSpPr txBox="1"/>
          <p:nvPr/>
        </p:nvSpPr>
        <p:spPr>
          <a:xfrm>
            <a:off x="7010400" y="971550"/>
            <a:ext cx="2092624" cy="1477328"/>
          </a:xfrm>
          <a:prstGeom prst="rect">
            <a:avLst/>
          </a:prstGeom>
          <a:noFill/>
        </p:spPr>
        <p:txBody>
          <a:bodyPr wrap="none" rtlCol="0">
            <a:spAutoFit/>
          </a:bodyPr>
          <a:lstStyle/>
          <a:p>
            <a:r>
              <a:rPr lang="en-US" dirty="0"/>
              <a:t>This is:</a:t>
            </a:r>
          </a:p>
          <a:p>
            <a:pPr marL="285750" indent="-285750">
              <a:buFont typeface="Arial" panose="020B0604020202020204" pitchFamily="34" charset="0"/>
              <a:buChar char="•"/>
            </a:pPr>
            <a:r>
              <a:rPr lang="en-US" dirty="0"/>
              <a:t>A trivial example.</a:t>
            </a:r>
          </a:p>
          <a:p>
            <a:pPr marL="285750" indent="-285750">
              <a:buFont typeface="Arial" panose="020B0604020202020204" pitchFamily="34" charset="0"/>
              <a:buChar char="•"/>
            </a:pPr>
            <a:r>
              <a:rPr lang="en-US" dirty="0"/>
              <a:t>From a tutorial.</a:t>
            </a:r>
          </a:p>
          <a:p>
            <a:r>
              <a:rPr lang="en-US" dirty="0"/>
              <a:t>Real solutions are</a:t>
            </a:r>
            <a:br>
              <a:rPr lang="en-US" dirty="0"/>
            </a:br>
            <a:r>
              <a:rPr lang="en-US" dirty="0"/>
              <a:t>staggering complex.</a:t>
            </a:r>
          </a:p>
        </p:txBody>
      </p:sp>
    </p:spTree>
    <p:extLst>
      <p:ext uri="{BB962C8B-B14F-4D97-AF65-F5344CB8AC3E}">
        <p14:creationId xmlns:p14="http://schemas.microsoft.com/office/powerpoint/2010/main" val="328944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100"/>
              </a:spcAft>
            </a:pPr>
            <a:r>
              <a:rPr lang="en-US" sz="1400" dirty="0"/>
              <a:t>Introduction</a:t>
            </a:r>
          </a:p>
          <a:p>
            <a:pPr lvl="1">
              <a:spcBef>
                <a:spcPts val="0"/>
              </a:spcBef>
              <a:spcAft>
                <a:spcPts val="100"/>
              </a:spcAft>
            </a:pPr>
            <a:r>
              <a:rPr lang="en-US" sz="1200" dirty="0"/>
              <a:t>Logistics, about your instructor, OHs, </a:t>
            </a:r>
            <a:r>
              <a:rPr lang="en-US" sz="1200" dirty="0" err="1"/>
              <a:t>TAs.</a:t>
            </a:r>
            <a:endParaRPr lang="en-US" sz="1200" dirty="0"/>
          </a:p>
          <a:p>
            <a:pPr lvl="1">
              <a:spcBef>
                <a:spcPts val="0"/>
              </a:spcBef>
              <a:spcAft>
                <a:spcPts val="100"/>
              </a:spcAft>
            </a:pPr>
            <a:r>
              <a:rPr lang="en-US" sz="1200" dirty="0"/>
              <a:t>Changes from prior semesters based on student feedback.</a:t>
            </a:r>
          </a:p>
          <a:p>
            <a:pPr lvl="1">
              <a:spcBef>
                <a:spcPts val="0"/>
              </a:spcBef>
              <a:spcAft>
                <a:spcPts val="100"/>
              </a:spcAft>
            </a:pPr>
            <a:r>
              <a:rPr lang="en-US" sz="1200" dirty="0"/>
              <a:t>Homework, exams.</a:t>
            </a:r>
          </a:p>
          <a:p>
            <a:pPr lvl="1">
              <a:spcBef>
                <a:spcPts val="0"/>
              </a:spcBef>
              <a:spcAft>
                <a:spcPts val="100"/>
              </a:spcAft>
            </a:pPr>
            <a:r>
              <a:rPr lang="en-US" sz="1200" dirty="0"/>
              <a:t>Target application/solution/project.</a:t>
            </a:r>
          </a:p>
          <a:p>
            <a:pPr>
              <a:spcBef>
                <a:spcPts val="0"/>
              </a:spcBef>
              <a:spcAft>
                <a:spcPts val="100"/>
              </a:spcAft>
            </a:pPr>
            <a:r>
              <a:rPr lang="en-US" sz="1400" dirty="0"/>
              <a:t>Core concepts</a:t>
            </a:r>
          </a:p>
          <a:p>
            <a:pPr lvl="1">
              <a:spcBef>
                <a:spcPts val="0"/>
              </a:spcBef>
              <a:spcAft>
                <a:spcPts val="1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100"/>
              </a:spcAft>
            </a:pPr>
            <a:r>
              <a:rPr lang="en-US" sz="1200" dirty="0"/>
              <a:t>Motivating examples (Gives you a feel for programming and non-programming projects).</a:t>
            </a:r>
          </a:p>
          <a:p>
            <a:pPr lvl="1">
              <a:spcBef>
                <a:spcPts val="0"/>
              </a:spcBef>
              <a:spcAft>
                <a:spcPts val="100"/>
              </a:spcAft>
            </a:pPr>
            <a:r>
              <a:rPr lang="en-US" sz="1200" dirty="0"/>
              <a:t>Application, application architectures.</a:t>
            </a:r>
            <a:endParaRPr lang="en-US" sz="1400" dirty="0"/>
          </a:p>
          <a:p>
            <a:pPr>
              <a:spcBef>
                <a:spcPts val="0"/>
              </a:spcBef>
              <a:spcAft>
                <a:spcPts val="100"/>
              </a:spcAft>
            </a:pPr>
            <a:r>
              <a:rPr lang="en-US" sz="1400" dirty="0"/>
              <a:t>Database design, Entity-Relationship Model (Part 1)</a:t>
            </a:r>
          </a:p>
          <a:p>
            <a:pPr lvl="1">
              <a:spcBef>
                <a:spcPts val="0"/>
              </a:spcBef>
              <a:spcAft>
                <a:spcPts val="100"/>
              </a:spcAft>
            </a:pPr>
            <a:r>
              <a:rPr lang="en-US" sz="1200" dirty="0"/>
              <a:t>Database design process.</a:t>
            </a:r>
          </a:p>
          <a:p>
            <a:pPr lvl="1">
              <a:spcBef>
                <a:spcPts val="0"/>
              </a:spcBef>
              <a:spcAft>
                <a:spcPts val="100"/>
              </a:spcAft>
            </a:pPr>
            <a:r>
              <a:rPr lang="en-US" sz="1200" dirty="0"/>
              <a:t>ER-Model and diagrams.</a:t>
            </a:r>
          </a:p>
          <a:p>
            <a:pPr>
              <a:spcBef>
                <a:spcPts val="0"/>
              </a:spcBef>
              <a:spcAft>
                <a:spcPts val="100"/>
              </a:spcAft>
            </a:pPr>
            <a:r>
              <a:rPr lang="en-US" sz="1400" dirty="0"/>
              <a:t>The theory: The </a:t>
            </a:r>
            <a:r>
              <a:rPr lang="en-US" sz="1400" i="1" dirty="0"/>
              <a:t>Relational Model </a:t>
            </a:r>
            <a:r>
              <a:rPr lang="en-US" sz="1400" dirty="0"/>
              <a:t>(Part 1)</a:t>
            </a:r>
          </a:p>
          <a:p>
            <a:pPr lvl="1">
              <a:spcBef>
                <a:spcPts val="0"/>
              </a:spcBef>
              <a:spcAft>
                <a:spcPts val="100"/>
              </a:spcAft>
            </a:pPr>
            <a:r>
              <a:rPr lang="en-US" sz="1200" dirty="0"/>
              <a:t>Relational model, schema, keys, schema diagrams.</a:t>
            </a:r>
          </a:p>
          <a:p>
            <a:pPr lvl="1">
              <a:spcBef>
                <a:spcPts val="0"/>
              </a:spcBef>
              <a:spcAft>
                <a:spcPts val="100"/>
              </a:spcAft>
            </a:pPr>
            <a:r>
              <a:rPr lang="en-US" sz="1200" dirty="0"/>
              <a:t>Basics of relational algebra.</a:t>
            </a:r>
          </a:p>
          <a:p>
            <a:pPr>
              <a:spcBef>
                <a:spcPts val="0"/>
              </a:spcBef>
              <a:spcAft>
                <a:spcPts val="100"/>
              </a:spcAft>
            </a:pPr>
            <a:r>
              <a:rPr lang="en-US" sz="1400" dirty="0"/>
              <a:t>The realization: Structure Query Language (SQL) (Part 1)</a:t>
            </a:r>
          </a:p>
          <a:p>
            <a:pPr lvl="1">
              <a:spcBef>
                <a:spcPts val="0"/>
              </a:spcBef>
              <a:spcAft>
                <a:spcPts val="100"/>
              </a:spcAft>
            </a:pPr>
            <a:r>
              <a:rPr lang="en-US" sz="1200" dirty="0"/>
              <a:t>Basics of Data Definition Language.</a:t>
            </a:r>
          </a:p>
          <a:p>
            <a:pPr lvl="1">
              <a:spcBef>
                <a:spcPts val="0"/>
              </a:spcBef>
              <a:spcAft>
                <a:spcPts val="100"/>
              </a:spcAft>
            </a:pPr>
            <a:r>
              <a:rPr lang="en-US" sz="1200" dirty="0"/>
              <a:t>Basics of Data Manipulation Language (Query).</a:t>
            </a:r>
          </a:p>
          <a:p>
            <a:pPr>
              <a:spcBef>
                <a:spcPts val="0"/>
              </a:spcBef>
              <a:spcAft>
                <a:spcPts val="1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514350"/>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cxnSp>
        <p:nvCxnSpPr>
          <p:cNvPr id="6" name="Straight Arrow Connector 5">
            <a:extLst>
              <a:ext uri="{FF2B5EF4-FFF2-40B4-BE49-F238E27FC236}">
                <a16:creationId xmlns:a16="http://schemas.microsoft.com/office/drawing/2014/main" id="{C76D2F38-CFA6-4BD7-B56F-AB3FF7F254C9}"/>
              </a:ext>
            </a:extLst>
          </p:cNvPr>
          <p:cNvCxnSpPr/>
          <p:nvPr/>
        </p:nvCxnSpPr>
        <p:spPr>
          <a:xfrm flipH="1">
            <a:off x="4724400" y="895350"/>
            <a:ext cx="990600" cy="990600"/>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Well, we can download some of it! </a:t>
            </a:r>
          </a:p>
        </p:txBody>
      </p:sp>
      <p:pic>
        <p:nvPicPr>
          <p:cNvPr id="4" name="Picture 3">
            <a:extLst>
              <a:ext uri="{FF2B5EF4-FFF2-40B4-BE49-F238E27FC236}">
                <a16:creationId xmlns:a16="http://schemas.microsoft.com/office/drawing/2014/main" id="{1EFD920D-ACDB-5347-B07E-A572C3E58C1B}"/>
              </a:ext>
            </a:extLst>
          </p:cNvPr>
          <p:cNvPicPr>
            <a:picLocks noChangeAspect="1"/>
          </p:cNvPicPr>
          <p:nvPr/>
        </p:nvPicPr>
        <p:blipFill>
          <a:blip r:embed="rId2"/>
          <a:stretch>
            <a:fillRect/>
          </a:stretch>
        </p:blipFill>
        <p:spPr>
          <a:xfrm>
            <a:off x="152178" y="670708"/>
            <a:ext cx="4245982" cy="3802084"/>
          </a:xfrm>
          <a:prstGeom prst="rect">
            <a:avLst/>
          </a:prstGeom>
        </p:spPr>
      </p:pic>
      <p:pic>
        <p:nvPicPr>
          <p:cNvPr id="5" name="Picture 4">
            <a:extLst>
              <a:ext uri="{FF2B5EF4-FFF2-40B4-BE49-F238E27FC236}">
                <a16:creationId xmlns:a16="http://schemas.microsoft.com/office/drawing/2014/main" id="{60AB5379-DAB2-2C47-8DE9-8CC63188CF09}"/>
              </a:ext>
            </a:extLst>
          </p:cNvPr>
          <p:cNvPicPr>
            <a:picLocks noChangeAspect="1"/>
          </p:cNvPicPr>
          <p:nvPr/>
        </p:nvPicPr>
        <p:blipFill>
          <a:blip r:embed="rId3"/>
          <a:stretch>
            <a:fillRect/>
          </a:stretch>
        </p:blipFill>
        <p:spPr>
          <a:xfrm>
            <a:off x="4578417" y="672050"/>
            <a:ext cx="4369897" cy="2966233"/>
          </a:xfrm>
          <a:prstGeom prst="rect">
            <a:avLst/>
          </a:prstGeom>
        </p:spPr>
      </p:pic>
    </p:spTree>
    <p:extLst>
      <p:ext uri="{BB962C8B-B14F-4D97-AF65-F5344CB8AC3E}">
        <p14:creationId xmlns:p14="http://schemas.microsoft.com/office/powerpoint/2010/main" val="2636389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0B7B7-4303-3B41-AC68-4F961DDA3A91}"/>
              </a:ext>
            </a:extLst>
          </p:cNvPr>
          <p:cNvSpPr>
            <a:spLocks noGrp="1"/>
          </p:cNvSpPr>
          <p:nvPr>
            <p:ph idx="1"/>
          </p:nvPr>
        </p:nvSpPr>
        <p:spPr/>
        <p:txBody>
          <a:bodyPr/>
          <a:lstStyle/>
          <a:p>
            <a:r>
              <a:rPr lang="en-US" dirty="0"/>
              <a:t>The uncompressed file size is about 5 GB.</a:t>
            </a:r>
          </a:p>
          <a:p>
            <a:r>
              <a:rPr lang="en-US" dirty="0"/>
              <a:t>Some of the files have a lot of rows:</a:t>
            </a:r>
          </a:p>
          <a:p>
            <a:pPr lvl="1"/>
            <a:r>
              <a:rPr lang="en-US" dirty="0" err="1"/>
              <a:t>name.basics</a:t>
            </a:r>
            <a:r>
              <a:rPr lang="en-US" dirty="0"/>
              <a:t> approx. 10 million.</a:t>
            </a:r>
          </a:p>
          <a:p>
            <a:pPr lvl="1"/>
            <a:r>
              <a:rPr lang="en-US" dirty="0" err="1"/>
              <a:t>title.principals</a:t>
            </a:r>
            <a:r>
              <a:rPr lang="en-US" dirty="0"/>
              <a:t> approx. 37 million.</a:t>
            </a:r>
          </a:p>
          <a:p>
            <a:r>
              <a:rPr lang="en-US" dirty="0"/>
              <a:t>There is no way I can</a:t>
            </a:r>
          </a:p>
          <a:p>
            <a:pPr lvl="1"/>
            <a:r>
              <a:rPr lang="en-US" dirty="0"/>
              <a:t>Open these in Excel</a:t>
            </a:r>
          </a:p>
          <a:p>
            <a:pPr lvl="1"/>
            <a:r>
              <a:rPr lang="en-US" dirty="0"/>
              <a:t>Let alone do my column-based joins.</a:t>
            </a:r>
          </a:p>
          <a:p>
            <a:r>
              <a:rPr lang="en-US" dirty="0"/>
              <a:t>And by “real world” DB standards, these files and tables are tiny.</a:t>
            </a:r>
          </a:p>
          <a:p>
            <a:r>
              <a:rPr lang="en-US" dirty="0"/>
              <a:t>DBs specialize in managing staggering large datasets and querying efficiently.</a:t>
            </a:r>
          </a:p>
          <a:p>
            <a:r>
              <a:rPr lang="en-US" dirty="0"/>
              <a:t>Applications enable users to interact with the data in meaningful ways.</a:t>
            </a:r>
          </a:p>
        </p:txBody>
      </p:sp>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But, ... The files are pretty big.</a:t>
            </a:r>
          </a:p>
        </p:txBody>
      </p:sp>
    </p:spTree>
    <p:extLst>
      <p:ext uri="{BB962C8B-B14F-4D97-AF65-F5344CB8AC3E}">
        <p14:creationId xmlns:p14="http://schemas.microsoft.com/office/powerpoint/2010/main" val="2257750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B05CD-052D-B941-A29E-F5D7BD6DDD0F}"/>
              </a:ext>
            </a:extLst>
          </p:cNvPr>
          <p:cNvSpPr>
            <a:spLocks noGrp="1"/>
          </p:cNvSpPr>
          <p:nvPr>
            <p:ph idx="1"/>
          </p:nvPr>
        </p:nvSpPr>
        <p:spPr>
          <a:xfrm>
            <a:off x="3886200" y="514060"/>
            <a:ext cx="5181600" cy="4191290"/>
          </a:xfrm>
        </p:spPr>
        <p:txBody>
          <a:bodyPr/>
          <a:lstStyle/>
          <a:p>
            <a:pPr marL="0" indent="0">
              <a:buNone/>
            </a:pPr>
            <a:r>
              <a:rPr lang="en-US" sz="1600" dirty="0"/>
              <a:t>Well, overly simplistically ...</a:t>
            </a:r>
          </a:p>
          <a:p>
            <a:r>
              <a:rPr lang="en-US" sz="1600" dirty="0"/>
              <a:t>The web browser may a query</a:t>
            </a:r>
            <a:br>
              <a:rPr lang="en-US" sz="1600" dirty="0"/>
            </a:br>
            <a:r>
              <a:rPr lang="en-US" sz="1600" dirty="0">
                <a:hlinkClick r:id="rId2"/>
              </a:rPr>
              <a:t>https://www.imdb.com/find?q=%22tom+hanks</a:t>
            </a:r>
            <a:endParaRPr lang="en-US" sz="1600" dirty="0"/>
          </a:p>
          <a:p>
            <a:r>
              <a:rPr lang="en-US" sz="1600" dirty="0"/>
              <a:t>This produced the search results.</a:t>
            </a:r>
          </a:p>
          <a:p>
            <a:r>
              <a:rPr lang="en-US" sz="1600" dirty="0"/>
              <a:t>You clicked a link, and the browser made another query</a:t>
            </a:r>
            <a:br>
              <a:rPr lang="en-US" sz="1600" dirty="0"/>
            </a:br>
            <a:r>
              <a:rPr lang="en-US" sz="1600" dirty="0">
                <a:hlinkClick r:id="rId3"/>
              </a:rPr>
              <a:t>https://www.imdb.com/find?q=%22tom+hanks%22</a:t>
            </a:r>
            <a:endParaRPr lang="en-US" sz="1600" dirty="0"/>
          </a:p>
          <a:p>
            <a:r>
              <a:rPr lang="en-US" sz="1600" dirty="0"/>
              <a:t>The browser gets back to sets of “things.”</a:t>
            </a:r>
          </a:p>
          <a:p>
            <a:pPr lvl="1"/>
            <a:r>
              <a:rPr lang="en-US" sz="1400" dirty="0"/>
              <a:t>A page template with a bunch of slots.</a:t>
            </a:r>
          </a:p>
          <a:p>
            <a:pPr lvl="1"/>
            <a:r>
              <a:rPr lang="en-US" sz="1400" dirty="0"/>
              <a:t>Queries that determine what to put in the slots.</a:t>
            </a:r>
          </a:p>
          <a:p>
            <a:pPr lvl="1"/>
            <a:r>
              <a:rPr lang="en-US" sz="1400" dirty="0"/>
              <a:t>Based on</a:t>
            </a:r>
          </a:p>
          <a:p>
            <a:pPr lvl="2"/>
            <a:r>
              <a:rPr lang="en-US" sz="1200" dirty="0"/>
              <a:t>Context: previous queries, connections in data, ... ...</a:t>
            </a:r>
          </a:p>
          <a:p>
            <a:pPr lvl="2"/>
            <a:r>
              <a:rPr lang="en-US" sz="1200" dirty="0"/>
              <a:t>Policies: promotions, ad campaigns, ... ...</a:t>
            </a:r>
          </a:p>
          <a:p>
            <a:pPr lvl="2"/>
            <a:r>
              <a:rPr lang="en-US" sz="1200" dirty="0"/>
              <a:t> User info: prior queries, location, language, ... ...</a:t>
            </a:r>
          </a:p>
          <a:p>
            <a:pPr lvl="2"/>
            <a:r>
              <a:rPr lang="en-US" sz="1200" dirty="0"/>
              <a:t>... ...</a:t>
            </a:r>
            <a:br>
              <a:rPr lang="en-US" sz="1200" dirty="0"/>
            </a:br>
            <a:endParaRPr lang="en-US" sz="1200" dirty="0"/>
          </a:p>
        </p:txBody>
      </p:sp>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4" name="Picture 3">
            <a:extLst>
              <a:ext uri="{FF2B5EF4-FFF2-40B4-BE49-F238E27FC236}">
                <a16:creationId xmlns:a16="http://schemas.microsoft.com/office/drawing/2014/main" id="{C7A32DFE-2801-9448-9C37-315A19DF8072}"/>
              </a:ext>
            </a:extLst>
          </p:cNvPr>
          <p:cNvPicPr>
            <a:picLocks noChangeAspect="1"/>
          </p:cNvPicPr>
          <p:nvPr/>
        </p:nvPicPr>
        <p:blipFill>
          <a:blip r:embed="rId4"/>
          <a:stretch>
            <a:fillRect/>
          </a:stretch>
        </p:blipFill>
        <p:spPr>
          <a:xfrm>
            <a:off x="-6246" y="514060"/>
            <a:ext cx="3915019" cy="4115090"/>
          </a:xfrm>
          <a:prstGeom prst="rect">
            <a:avLst/>
          </a:prstGeom>
        </p:spPr>
      </p:pic>
    </p:spTree>
    <p:extLst>
      <p:ext uri="{BB962C8B-B14F-4D97-AF65-F5344CB8AC3E}">
        <p14:creationId xmlns:p14="http://schemas.microsoft.com/office/powerpoint/2010/main" val="3673042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7" name="Picture 6">
            <a:extLst>
              <a:ext uri="{FF2B5EF4-FFF2-40B4-BE49-F238E27FC236}">
                <a16:creationId xmlns:a16="http://schemas.microsoft.com/office/drawing/2014/main" id="{0F7463E8-16DB-0448-B463-89124A3C6F8A}"/>
              </a:ext>
            </a:extLst>
          </p:cNvPr>
          <p:cNvPicPr>
            <a:picLocks noChangeAspect="1"/>
          </p:cNvPicPr>
          <p:nvPr/>
        </p:nvPicPr>
        <p:blipFill>
          <a:blip r:embed="rId2"/>
          <a:stretch>
            <a:fillRect/>
          </a:stretch>
        </p:blipFill>
        <p:spPr>
          <a:xfrm>
            <a:off x="301510" y="895350"/>
            <a:ext cx="7318489" cy="3739963"/>
          </a:xfrm>
          <a:prstGeom prst="rect">
            <a:avLst/>
          </a:prstGeom>
        </p:spPr>
      </p:pic>
      <p:sp>
        <p:nvSpPr>
          <p:cNvPr id="8" name="Rectangle 7">
            <a:extLst>
              <a:ext uri="{FF2B5EF4-FFF2-40B4-BE49-F238E27FC236}">
                <a16:creationId xmlns:a16="http://schemas.microsoft.com/office/drawing/2014/main" id="{1381341D-3ED3-3C41-A3BE-63FF259D6071}"/>
              </a:ext>
            </a:extLst>
          </p:cNvPr>
          <p:cNvSpPr/>
          <p:nvPr/>
        </p:nvSpPr>
        <p:spPr>
          <a:xfrm>
            <a:off x="1073" y="481624"/>
            <a:ext cx="8838126" cy="369332"/>
          </a:xfrm>
          <a:prstGeom prst="rect">
            <a:avLst/>
          </a:prstGeom>
        </p:spPr>
        <p:txBody>
          <a:bodyPr wrap="square">
            <a:spAutoFit/>
          </a:bodyPr>
          <a:lstStyle/>
          <a:p>
            <a:r>
              <a:rPr lang="en-US" dirty="0">
                <a:hlinkClick r:id="rId3"/>
              </a:rPr>
              <a:t>One look up https://www.imdb.com/name/nm0000158</a:t>
            </a:r>
            <a:r>
              <a:rPr lang="en-US" dirty="0"/>
              <a:t> ==&gt; 183 other look ups.</a:t>
            </a:r>
          </a:p>
        </p:txBody>
      </p:sp>
    </p:spTree>
    <p:extLst>
      <p:ext uri="{BB962C8B-B14F-4D97-AF65-F5344CB8AC3E}">
        <p14:creationId xmlns:p14="http://schemas.microsoft.com/office/powerpoint/2010/main" val="1910097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F8103C-259B-0748-8ACD-B3F44C8B3016}"/>
              </a:ext>
            </a:extLst>
          </p:cNvPr>
          <p:cNvSpPr>
            <a:spLocks noGrp="1"/>
          </p:cNvSpPr>
          <p:nvPr>
            <p:ph idx="1"/>
          </p:nvPr>
        </p:nvSpPr>
        <p:spPr>
          <a:xfrm>
            <a:off x="3124200" y="514350"/>
            <a:ext cx="5867400" cy="4114800"/>
          </a:xfrm>
        </p:spPr>
        <p:txBody>
          <a:bodyPr/>
          <a:lstStyle/>
          <a:p>
            <a:r>
              <a:rPr lang="en-US" sz="1600" dirty="0"/>
              <a:t>The core is answering 4 questions.</a:t>
            </a:r>
          </a:p>
          <a:p>
            <a:pPr lvl="1"/>
            <a:r>
              <a:rPr lang="en-US" sz="1400" dirty="0"/>
              <a:t>“Tom Hanks’” ID in my system is nm0000158</a:t>
            </a:r>
          </a:p>
          <a:p>
            <a:pPr lvl="1"/>
            <a:r>
              <a:rPr lang="en-US" sz="1400" dirty="0"/>
              <a:t>nm0000158 is known for:</a:t>
            </a:r>
          </a:p>
          <a:p>
            <a:pPr lvl="2"/>
            <a:r>
              <a:rPr lang="en-US" sz="1200" dirty="0"/>
              <a:t>tt0094737</a:t>
            </a:r>
          </a:p>
          <a:p>
            <a:pPr lvl="2"/>
            <a:r>
              <a:rPr lang="en-US" sz="1200" dirty="0"/>
              <a:t>tt0109830</a:t>
            </a:r>
          </a:p>
          <a:p>
            <a:pPr lvl="2"/>
            <a:r>
              <a:rPr lang="en-US" sz="1200" dirty="0"/>
              <a:t>tt0162222</a:t>
            </a:r>
          </a:p>
          <a:p>
            <a:pPr lvl="1"/>
            <a:r>
              <a:rPr lang="en-US" sz="1400" dirty="0"/>
              <a:t>nm0000158 had some kind of role in</a:t>
            </a:r>
          </a:p>
          <a:p>
            <a:pPr lvl="2"/>
            <a:r>
              <a:rPr lang="en-US" sz="1200" dirty="0"/>
              <a:t>tt0080202</a:t>
            </a:r>
          </a:p>
          <a:p>
            <a:pPr lvl="2"/>
            <a:r>
              <a:rPr lang="en-US" sz="1200" dirty="0"/>
              <a:t>tt0084314</a:t>
            </a:r>
          </a:p>
          <a:p>
            <a:pPr lvl="2"/>
            <a:r>
              <a:rPr lang="en-US" sz="1200" dirty="0"/>
              <a:t>tt0086927</a:t>
            </a:r>
          </a:p>
          <a:p>
            <a:pPr lvl="2"/>
            <a:r>
              <a:rPr lang="en-US" sz="1200" dirty="0"/>
              <a:t>tt0088161</a:t>
            </a:r>
          </a:p>
          <a:p>
            <a:pPr lvl="2"/>
            <a:r>
              <a:rPr lang="en-US" sz="1200" dirty="0"/>
              <a:t>tt0089543</a:t>
            </a:r>
          </a:p>
          <a:p>
            <a:pPr lvl="2"/>
            <a:r>
              <a:rPr lang="en-US" sz="1200" dirty="0"/>
              <a:t>tt0090274</a:t>
            </a:r>
          </a:p>
          <a:p>
            <a:pPr lvl="2"/>
            <a:r>
              <a:rPr lang="en-US" sz="1200" dirty="0"/>
              <a:t>tt0091019</a:t>
            </a:r>
          </a:p>
          <a:p>
            <a:pPr lvl="2"/>
            <a:r>
              <a:rPr lang="en-US" sz="1200" dirty="0"/>
              <a:t>tt0091541</a:t>
            </a:r>
          </a:p>
          <a:p>
            <a:pPr lvl="2"/>
            <a:r>
              <a:rPr lang="en-US" sz="1200" dirty="0"/>
              <a:t>tt0091653</a:t>
            </a:r>
          </a:p>
          <a:p>
            <a:pPr lvl="2"/>
            <a:r>
              <a:rPr lang="en-US" sz="1200" dirty="0"/>
              <a:t>... ...</a:t>
            </a:r>
          </a:p>
          <a:p>
            <a:pPr lvl="1"/>
            <a:r>
              <a:rPr lang="en-US" sz="1400" dirty="0"/>
              <a:t>The ability to turn </a:t>
            </a:r>
            <a:r>
              <a:rPr lang="en-US" sz="1400" dirty="0" err="1"/>
              <a:t>ttxxxxxxx</a:t>
            </a:r>
            <a:r>
              <a:rPr lang="en-US" sz="1400" dirty="0"/>
              <a:t> into useful information.</a:t>
            </a:r>
          </a:p>
        </p:txBody>
      </p:sp>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did I Know this Information?</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07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this all Work?</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8BA64CB-D87C-F944-A6FB-1267E6A5E1A8}"/>
              </a:ext>
            </a:extLst>
          </p:cNvPr>
          <p:cNvPicPr>
            <a:picLocks noChangeAspect="1"/>
          </p:cNvPicPr>
          <p:nvPr/>
        </p:nvPicPr>
        <p:blipFill>
          <a:blip r:embed="rId3"/>
          <a:stretch>
            <a:fillRect/>
          </a:stretch>
        </p:blipFill>
        <p:spPr>
          <a:xfrm>
            <a:off x="3429000" y="185617"/>
            <a:ext cx="3181511" cy="2386133"/>
          </a:xfrm>
          <a:prstGeom prst="rect">
            <a:avLst/>
          </a:prstGeom>
        </p:spPr>
      </p:pic>
      <p:pic>
        <p:nvPicPr>
          <p:cNvPr id="10" name="Picture 9">
            <a:extLst>
              <a:ext uri="{FF2B5EF4-FFF2-40B4-BE49-F238E27FC236}">
                <a16:creationId xmlns:a16="http://schemas.microsoft.com/office/drawing/2014/main" id="{78EF981D-BE48-AD4E-B764-9C2FB245A065}"/>
              </a:ext>
            </a:extLst>
          </p:cNvPr>
          <p:cNvPicPr>
            <a:picLocks noChangeAspect="1"/>
          </p:cNvPicPr>
          <p:nvPr/>
        </p:nvPicPr>
        <p:blipFill>
          <a:blip r:embed="rId4"/>
          <a:stretch>
            <a:fillRect/>
          </a:stretch>
        </p:blipFill>
        <p:spPr>
          <a:xfrm>
            <a:off x="3270369" y="2876550"/>
            <a:ext cx="4108450" cy="1203839"/>
          </a:xfrm>
          <a:prstGeom prst="rect">
            <a:avLst/>
          </a:prstGeom>
        </p:spPr>
      </p:pic>
      <p:sp>
        <p:nvSpPr>
          <p:cNvPr id="11" name="Rectangle 10">
            <a:extLst>
              <a:ext uri="{FF2B5EF4-FFF2-40B4-BE49-F238E27FC236}">
                <a16:creationId xmlns:a16="http://schemas.microsoft.com/office/drawing/2014/main" id="{275CB668-5428-6E46-A727-074083B432F6}"/>
              </a:ext>
            </a:extLst>
          </p:cNvPr>
          <p:cNvSpPr/>
          <p:nvPr/>
        </p:nvSpPr>
        <p:spPr>
          <a:xfrm>
            <a:off x="4108569" y="1733550"/>
            <a:ext cx="1832882" cy="6858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14AE5A47-C699-ED40-9106-D552829C1D0D}"/>
              </a:ext>
            </a:extLst>
          </p:cNvPr>
          <p:cNvSpPr/>
          <p:nvPr/>
        </p:nvSpPr>
        <p:spPr>
          <a:xfrm rot="5400000">
            <a:off x="4965817" y="723901"/>
            <a:ext cx="571502" cy="3962400"/>
          </a:xfrm>
          <a:prstGeom prst="leftBrace">
            <a:avLst>
              <a:gd name="adj1" fmla="val 8333"/>
              <a:gd name="adj2" fmla="val 49831"/>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4C61B6B-2077-C148-BFF6-1BE28E79DE18}"/>
              </a:ext>
            </a:extLst>
          </p:cNvPr>
          <p:cNvSpPr txBox="1"/>
          <p:nvPr/>
        </p:nvSpPr>
        <p:spPr>
          <a:xfrm>
            <a:off x="6699246" y="737104"/>
            <a:ext cx="2037353" cy="923330"/>
          </a:xfrm>
          <a:prstGeom prst="rect">
            <a:avLst/>
          </a:prstGeom>
          <a:noFill/>
        </p:spPr>
        <p:txBody>
          <a:bodyPr wrap="none" rtlCol="0">
            <a:spAutoFit/>
          </a:bodyPr>
          <a:lstStyle/>
          <a:p>
            <a:r>
              <a:rPr lang="en-US" dirty="0"/>
              <a:t>There is a page</a:t>
            </a:r>
          </a:p>
          <a:p>
            <a:r>
              <a:rPr lang="en-US" dirty="0"/>
              <a:t>template with slots</a:t>
            </a:r>
            <a:br>
              <a:rPr lang="en-US" dirty="0"/>
            </a:br>
            <a:r>
              <a:rPr lang="en-US" dirty="0"/>
              <a:t>for “components”</a:t>
            </a:r>
          </a:p>
        </p:txBody>
      </p:sp>
      <p:sp>
        <p:nvSpPr>
          <p:cNvPr id="14" name="Rectangle 13">
            <a:extLst>
              <a:ext uri="{FF2B5EF4-FFF2-40B4-BE49-F238E27FC236}">
                <a16:creationId xmlns:a16="http://schemas.microsoft.com/office/drawing/2014/main" id="{049A799F-7A98-0147-A2BC-15B02EC8304A}"/>
              </a:ext>
            </a:extLst>
          </p:cNvPr>
          <p:cNvSpPr/>
          <p:nvPr/>
        </p:nvSpPr>
        <p:spPr>
          <a:xfrm>
            <a:off x="3429000" y="174534"/>
            <a:ext cx="3181510" cy="239721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A7CCAD-4AC1-7F48-A1B2-3D2F4A036C9E}"/>
              </a:ext>
            </a:extLst>
          </p:cNvPr>
          <p:cNvSpPr/>
          <p:nvPr/>
        </p:nvSpPr>
        <p:spPr>
          <a:xfrm>
            <a:off x="3354612" y="3085160"/>
            <a:ext cx="677757" cy="6858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6" name="Rectangle 15">
            <a:extLst>
              <a:ext uri="{FF2B5EF4-FFF2-40B4-BE49-F238E27FC236}">
                <a16:creationId xmlns:a16="http://schemas.microsoft.com/office/drawing/2014/main" id="{2541D165-0743-B049-B3FC-8144B8258494}"/>
              </a:ext>
            </a:extLst>
          </p:cNvPr>
          <p:cNvSpPr/>
          <p:nvPr/>
        </p:nvSpPr>
        <p:spPr>
          <a:xfrm>
            <a:off x="4946769" y="3063968"/>
            <a:ext cx="677757" cy="685800"/>
          </a:xfrm>
          <a:prstGeom prst="rect">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7" name="Rectangle 16">
            <a:extLst>
              <a:ext uri="{FF2B5EF4-FFF2-40B4-BE49-F238E27FC236}">
                <a16:creationId xmlns:a16="http://schemas.microsoft.com/office/drawing/2014/main" id="{085D6741-C9F9-8446-B32A-9F1B6DF02998}"/>
              </a:ext>
            </a:extLst>
          </p:cNvPr>
          <p:cNvSpPr/>
          <p:nvPr/>
        </p:nvSpPr>
        <p:spPr>
          <a:xfrm>
            <a:off x="6555011" y="3069602"/>
            <a:ext cx="677757" cy="6858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8" name="TextBox 17">
            <a:extLst>
              <a:ext uri="{FF2B5EF4-FFF2-40B4-BE49-F238E27FC236}">
                <a16:creationId xmlns:a16="http://schemas.microsoft.com/office/drawing/2014/main" id="{454B345C-AB14-9343-893B-6E364A0047A0}"/>
              </a:ext>
            </a:extLst>
          </p:cNvPr>
          <p:cNvSpPr txBox="1"/>
          <p:nvPr/>
        </p:nvSpPr>
        <p:spPr>
          <a:xfrm>
            <a:off x="3293979" y="4080389"/>
            <a:ext cx="673582" cy="584775"/>
          </a:xfrm>
          <a:prstGeom prst="rect">
            <a:avLst/>
          </a:prstGeom>
          <a:noFill/>
        </p:spPr>
        <p:txBody>
          <a:bodyPr wrap="none" rtlCol="0">
            <a:spAutoFit/>
          </a:bodyPr>
          <a:lstStyle/>
          <a:p>
            <a:pPr algn="ctr"/>
            <a:r>
              <a:rPr lang="en-US" sz="1600" dirty="0">
                <a:solidFill>
                  <a:srgbClr val="00B050"/>
                </a:solidFill>
              </a:rPr>
              <a:t>HTML</a:t>
            </a:r>
            <a:br>
              <a:rPr lang="en-US" sz="1600" dirty="0">
                <a:solidFill>
                  <a:srgbClr val="00B050"/>
                </a:solidFill>
              </a:rPr>
            </a:br>
            <a:r>
              <a:rPr lang="en-US" sz="1600" dirty="0">
                <a:solidFill>
                  <a:srgbClr val="00B050"/>
                </a:solidFill>
              </a:rPr>
              <a:t>CSS</a:t>
            </a:r>
          </a:p>
        </p:txBody>
      </p:sp>
      <p:sp>
        <p:nvSpPr>
          <p:cNvPr id="19" name="TextBox 18">
            <a:extLst>
              <a:ext uri="{FF2B5EF4-FFF2-40B4-BE49-F238E27FC236}">
                <a16:creationId xmlns:a16="http://schemas.microsoft.com/office/drawing/2014/main" id="{18E50E87-CDE7-D242-8D84-0C1FB95FCEAC}"/>
              </a:ext>
            </a:extLst>
          </p:cNvPr>
          <p:cNvSpPr txBox="1"/>
          <p:nvPr/>
        </p:nvSpPr>
        <p:spPr>
          <a:xfrm>
            <a:off x="4820738" y="4153505"/>
            <a:ext cx="1007712" cy="338554"/>
          </a:xfrm>
          <a:prstGeom prst="rect">
            <a:avLst/>
          </a:prstGeom>
          <a:noFill/>
        </p:spPr>
        <p:txBody>
          <a:bodyPr wrap="none" rtlCol="0">
            <a:spAutoFit/>
          </a:bodyPr>
          <a:lstStyle/>
          <a:p>
            <a:pPr algn="ctr"/>
            <a:r>
              <a:rPr lang="en-US" sz="1600" dirty="0">
                <a:solidFill>
                  <a:srgbClr val="002060"/>
                </a:solidFill>
              </a:rPr>
              <a:t>JavaScript</a:t>
            </a:r>
          </a:p>
        </p:txBody>
      </p:sp>
      <p:sp>
        <p:nvSpPr>
          <p:cNvPr id="20" name="TextBox 19">
            <a:extLst>
              <a:ext uri="{FF2B5EF4-FFF2-40B4-BE49-F238E27FC236}">
                <a16:creationId xmlns:a16="http://schemas.microsoft.com/office/drawing/2014/main" id="{CA359DFB-5459-8044-9C45-93F39003DD8E}"/>
              </a:ext>
            </a:extLst>
          </p:cNvPr>
          <p:cNvSpPr txBox="1"/>
          <p:nvPr/>
        </p:nvSpPr>
        <p:spPr>
          <a:xfrm>
            <a:off x="6492038" y="4044375"/>
            <a:ext cx="886781" cy="584775"/>
          </a:xfrm>
          <a:prstGeom prst="rect">
            <a:avLst/>
          </a:prstGeom>
          <a:noFill/>
        </p:spPr>
        <p:txBody>
          <a:bodyPr wrap="none" rtlCol="0">
            <a:spAutoFit/>
          </a:bodyPr>
          <a:lstStyle/>
          <a:p>
            <a:pPr algn="ctr"/>
            <a:r>
              <a:rPr lang="en-US" sz="1600" dirty="0">
                <a:solidFill>
                  <a:srgbClr val="7030A0"/>
                </a:solidFill>
              </a:rPr>
              <a:t>API Calls</a:t>
            </a:r>
            <a:br>
              <a:rPr lang="en-US" sz="1600" dirty="0">
                <a:solidFill>
                  <a:srgbClr val="7030A0"/>
                </a:solidFill>
              </a:rPr>
            </a:br>
            <a:r>
              <a:rPr lang="en-US" sz="1600" dirty="0">
                <a:solidFill>
                  <a:srgbClr val="7030A0"/>
                </a:solidFill>
              </a:rPr>
              <a:t>Data</a:t>
            </a:r>
          </a:p>
        </p:txBody>
      </p:sp>
      <p:sp>
        <p:nvSpPr>
          <p:cNvPr id="21" name="TextBox 20">
            <a:extLst>
              <a:ext uri="{FF2B5EF4-FFF2-40B4-BE49-F238E27FC236}">
                <a16:creationId xmlns:a16="http://schemas.microsoft.com/office/drawing/2014/main" id="{CF5362B6-C7CB-6B4D-8076-4C8F60D7BEE4}"/>
              </a:ext>
            </a:extLst>
          </p:cNvPr>
          <p:cNvSpPr txBox="1"/>
          <p:nvPr/>
        </p:nvSpPr>
        <p:spPr>
          <a:xfrm>
            <a:off x="7340678" y="2190750"/>
            <a:ext cx="1711366" cy="2246769"/>
          </a:xfrm>
          <a:prstGeom prst="rect">
            <a:avLst/>
          </a:prstGeom>
          <a:noFill/>
        </p:spPr>
        <p:txBody>
          <a:bodyPr wrap="none" rtlCol="0">
            <a:spAutoFit/>
          </a:bodyPr>
          <a:lstStyle/>
          <a:p>
            <a:r>
              <a:rPr lang="en-US" sz="1400" dirty="0"/>
              <a:t>W4170 teaches:</a:t>
            </a:r>
          </a:p>
          <a:p>
            <a:pPr marL="285750" indent="-285750">
              <a:buFont typeface="Arial" panose="020B0604020202020204" pitchFamily="34" charset="0"/>
              <a:buChar char="•"/>
            </a:pPr>
            <a:r>
              <a:rPr lang="en-US" sz="1400" dirty="0"/>
              <a:t>Page design</a:t>
            </a:r>
          </a:p>
          <a:p>
            <a:pPr marL="285750" indent="-285750">
              <a:buFont typeface="Arial" panose="020B0604020202020204" pitchFamily="34" charset="0"/>
              <a:buChar char="•"/>
            </a:pPr>
            <a:r>
              <a:rPr lang="en-US" sz="1400" dirty="0"/>
              <a:t>View</a:t>
            </a:r>
          </a:p>
          <a:p>
            <a:pPr marL="285750" indent="-285750">
              <a:buFont typeface="Arial" panose="020B0604020202020204" pitchFamily="34" charset="0"/>
              <a:buChar char="•"/>
            </a:pPr>
            <a:r>
              <a:rPr lang="en-US" sz="1400" dirty="0" err="1"/>
              <a:t>ViewModel</a:t>
            </a:r>
            <a:endParaRPr lang="en-US" sz="1400" dirty="0"/>
          </a:p>
          <a:p>
            <a:pPr marL="285750" indent="-285750">
              <a:buFont typeface="Arial" panose="020B0604020202020204" pitchFamily="34" charset="0"/>
              <a:buChar char="•"/>
            </a:pPr>
            <a:r>
              <a:rPr lang="en-US" sz="1400" dirty="0"/>
              <a:t>User experience</a:t>
            </a:r>
          </a:p>
          <a:p>
            <a:pPr marL="285750" indent="-285750">
              <a:buFont typeface="Arial" panose="020B0604020202020204" pitchFamily="34" charset="0"/>
              <a:buChar char="•"/>
            </a:pPr>
            <a:r>
              <a:rPr lang="en-US" sz="1400" dirty="0"/>
              <a:t>...</a:t>
            </a:r>
          </a:p>
          <a:p>
            <a:r>
              <a:rPr lang="en-US" sz="1400" dirty="0"/>
              <a:t>W4111 teaches</a:t>
            </a:r>
          </a:p>
          <a:p>
            <a:pPr marL="285750" indent="-285750">
              <a:buFont typeface="Arial" panose="020B0604020202020204" pitchFamily="34" charset="0"/>
              <a:buChar char="•"/>
            </a:pPr>
            <a:r>
              <a:rPr lang="en-US" sz="1400" dirty="0"/>
              <a:t>Model</a:t>
            </a:r>
          </a:p>
          <a:p>
            <a:pPr marL="285750" indent="-285750">
              <a:buFont typeface="Arial" panose="020B0604020202020204" pitchFamily="34" charset="0"/>
              <a:buChar char="•"/>
            </a:pPr>
            <a:r>
              <a:rPr lang="en-US" sz="1400" dirty="0"/>
              <a:t>Efficiency, design</a:t>
            </a:r>
          </a:p>
          <a:p>
            <a:pPr marL="285750" indent="-285750">
              <a:buFont typeface="Arial" panose="020B0604020202020204" pitchFamily="34" charset="0"/>
              <a:buChar char="•"/>
            </a:pPr>
            <a:r>
              <a:rPr lang="en-US" sz="1400" dirty="0"/>
              <a:t>... ...</a:t>
            </a:r>
          </a:p>
        </p:txBody>
      </p:sp>
    </p:spTree>
    <p:extLst>
      <p:ext uri="{BB962C8B-B14F-4D97-AF65-F5344CB8AC3E}">
        <p14:creationId xmlns:p14="http://schemas.microsoft.com/office/powerpoint/2010/main" val="2367628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9893F-AA90-494D-8214-B5BE8BE9FB42}"/>
              </a:ext>
            </a:extLst>
          </p:cNvPr>
          <p:cNvPicPr>
            <a:picLocks noChangeAspect="1"/>
          </p:cNvPicPr>
          <p:nvPr/>
        </p:nvPicPr>
        <p:blipFill>
          <a:blip r:embed="rId2"/>
          <a:stretch>
            <a:fillRect/>
          </a:stretch>
        </p:blipFill>
        <p:spPr>
          <a:xfrm>
            <a:off x="195156" y="646121"/>
            <a:ext cx="4409041" cy="2485827"/>
          </a:xfrm>
          <a:prstGeom prst="rect">
            <a:avLst/>
          </a:prstGeom>
        </p:spPr>
      </p:pic>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49902" y="3016069"/>
            <a:ext cx="3964124" cy="1460681"/>
          </a:xfrm>
        </p:spPr>
        <p:txBody>
          <a:bodyPr/>
          <a:lstStyle/>
          <a:p>
            <a:pPr marL="0" indent="0">
              <a:buNone/>
            </a:pPr>
            <a:r>
              <a:rPr lang="en-US" dirty="0"/>
              <a:t>Three components</a:t>
            </a:r>
          </a:p>
          <a:p>
            <a:pPr marL="857250" lvl="1" indent="-457200">
              <a:buFont typeface="+mj-lt"/>
              <a:buAutoNum type="arabicPeriod"/>
            </a:pPr>
            <a:r>
              <a:rPr lang="en-US" dirty="0"/>
              <a:t>Main application</a:t>
            </a:r>
          </a:p>
          <a:p>
            <a:pPr marL="857250" lvl="1" indent="-457200">
              <a:buFont typeface="+mj-lt"/>
              <a:buAutoNum type="arabicPeriod"/>
            </a:pPr>
            <a:r>
              <a:rPr lang="en-US" dirty="0"/>
              <a:t>People Dashboard</a:t>
            </a:r>
          </a:p>
          <a:p>
            <a:pPr marL="857250" lvl="1" indent="-457200">
              <a:buFont typeface="+mj-lt"/>
              <a:buAutoNum type="arabicPeriod"/>
            </a:pPr>
            <a:r>
              <a:rPr lang="en-US" dirty="0"/>
              <a:t>People Detail</a:t>
            </a:r>
          </a:p>
          <a:p>
            <a:pPr marL="0" indent="0">
              <a:buNone/>
            </a:pPr>
            <a:r>
              <a:rPr lang="en-US" dirty="0"/>
              <a:t>One service: People</a:t>
            </a:r>
          </a:p>
          <a:p>
            <a:pPr marL="857250" lvl="1" indent="-457200">
              <a:buFont typeface="+mj-lt"/>
              <a:buAutoNum type="arabicPeriod"/>
            </a:pPr>
            <a:endParaRPr lang="en-US" dirty="0"/>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A Simple IMDB-Like Web Application</a:t>
            </a:r>
          </a:p>
        </p:txBody>
      </p:sp>
      <p:sp>
        <p:nvSpPr>
          <p:cNvPr id="5" name="Rounded Rectangle 4">
            <a:extLst>
              <a:ext uri="{FF2B5EF4-FFF2-40B4-BE49-F238E27FC236}">
                <a16:creationId xmlns:a16="http://schemas.microsoft.com/office/drawing/2014/main" id="{C1ADA027-C075-F14E-9685-15B6432D5672}"/>
              </a:ext>
            </a:extLst>
          </p:cNvPr>
          <p:cNvSpPr/>
          <p:nvPr/>
        </p:nvSpPr>
        <p:spPr>
          <a:xfrm>
            <a:off x="6337747" y="1919151"/>
            <a:ext cx="914400" cy="758916"/>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Python</a:t>
            </a:r>
            <a:br>
              <a:rPr lang="en-US" sz="1400" dirty="0"/>
            </a:br>
            <a:r>
              <a:rPr lang="en-US" sz="1400" dirty="0"/>
              <a:t>Flask</a:t>
            </a:r>
          </a:p>
        </p:txBody>
      </p:sp>
      <p:pic>
        <p:nvPicPr>
          <p:cNvPr id="6" name="Picture 5">
            <a:extLst>
              <a:ext uri="{FF2B5EF4-FFF2-40B4-BE49-F238E27FC236}">
                <a16:creationId xmlns:a16="http://schemas.microsoft.com/office/drawing/2014/main" id="{EA3EB956-C962-4C4B-86A4-5272C158B4E7}"/>
              </a:ext>
            </a:extLst>
          </p:cNvPr>
          <p:cNvPicPr>
            <a:picLocks noChangeAspect="1"/>
          </p:cNvPicPr>
          <p:nvPr/>
        </p:nvPicPr>
        <p:blipFill>
          <a:blip r:embed="rId3"/>
          <a:stretch>
            <a:fillRect/>
          </a:stretch>
        </p:blipFill>
        <p:spPr>
          <a:xfrm>
            <a:off x="7772400" y="1889034"/>
            <a:ext cx="819150" cy="819150"/>
          </a:xfrm>
          <a:prstGeom prst="rect">
            <a:avLst/>
          </a:prstGeom>
        </p:spPr>
      </p:pic>
      <p:cxnSp>
        <p:nvCxnSpPr>
          <p:cNvPr id="8" name="Straight Arrow Connector 7">
            <a:extLst>
              <a:ext uri="{FF2B5EF4-FFF2-40B4-BE49-F238E27FC236}">
                <a16:creationId xmlns:a16="http://schemas.microsoft.com/office/drawing/2014/main" id="{FD738990-ED4C-0C44-B47A-8DFE251A609D}"/>
              </a:ext>
            </a:extLst>
          </p:cNvPr>
          <p:cNvCxnSpPr>
            <a:cxnSpLocks/>
            <a:stCxn id="5" idx="3"/>
          </p:cNvCxnSpPr>
          <p:nvPr/>
        </p:nvCxnSpPr>
        <p:spPr>
          <a:xfrm>
            <a:off x="7252147" y="2298609"/>
            <a:ext cx="685800"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09201D8C-3891-B64E-BAC6-B92AA09FA0B3}"/>
              </a:ext>
            </a:extLst>
          </p:cNvPr>
          <p:cNvPicPr>
            <a:picLocks noChangeAspect="1"/>
          </p:cNvPicPr>
          <p:nvPr/>
        </p:nvPicPr>
        <p:blipFill>
          <a:blip r:embed="rId4"/>
          <a:stretch>
            <a:fillRect/>
          </a:stretch>
        </p:blipFill>
        <p:spPr>
          <a:xfrm>
            <a:off x="7010400" y="692080"/>
            <a:ext cx="621853" cy="621853"/>
          </a:xfrm>
          <a:prstGeom prst="rect">
            <a:avLst/>
          </a:prstGeom>
        </p:spPr>
      </p:pic>
      <p:pic>
        <p:nvPicPr>
          <p:cNvPr id="14" name="Picture 13">
            <a:extLst>
              <a:ext uri="{FF2B5EF4-FFF2-40B4-BE49-F238E27FC236}">
                <a16:creationId xmlns:a16="http://schemas.microsoft.com/office/drawing/2014/main" id="{535BC7D5-9DC2-3848-BCEE-FBD49C94EEB3}"/>
              </a:ext>
            </a:extLst>
          </p:cNvPr>
          <p:cNvPicPr>
            <a:picLocks noChangeAspect="1"/>
          </p:cNvPicPr>
          <p:nvPr/>
        </p:nvPicPr>
        <p:blipFill>
          <a:blip r:embed="rId4"/>
          <a:stretch>
            <a:fillRect/>
          </a:stretch>
        </p:blipFill>
        <p:spPr>
          <a:xfrm>
            <a:off x="7601017" y="692080"/>
            <a:ext cx="621853" cy="621853"/>
          </a:xfrm>
          <a:prstGeom prst="rect">
            <a:avLst/>
          </a:prstGeom>
        </p:spPr>
      </p:pic>
      <p:pic>
        <p:nvPicPr>
          <p:cNvPr id="15" name="Picture 14">
            <a:extLst>
              <a:ext uri="{FF2B5EF4-FFF2-40B4-BE49-F238E27FC236}">
                <a16:creationId xmlns:a16="http://schemas.microsoft.com/office/drawing/2014/main" id="{24FBCC65-F560-0D4C-9661-3336841A8900}"/>
              </a:ext>
            </a:extLst>
          </p:cNvPr>
          <p:cNvPicPr>
            <a:picLocks noChangeAspect="1"/>
          </p:cNvPicPr>
          <p:nvPr/>
        </p:nvPicPr>
        <p:blipFill>
          <a:blip r:embed="rId4"/>
          <a:stretch>
            <a:fillRect/>
          </a:stretch>
        </p:blipFill>
        <p:spPr>
          <a:xfrm>
            <a:off x="8191634" y="692080"/>
            <a:ext cx="621853" cy="621853"/>
          </a:xfrm>
          <a:prstGeom prst="rect">
            <a:avLst/>
          </a:prstGeom>
        </p:spPr>
      </p:pic>
      <p:sp>
        <p:nvSpPr>
          <p:cNvPr id="16" name="TextBox 15">
            <a:extLst>
              <a:ext uri="{FF2B5EF4-FFF2-40B4-BE49-F238E27FC236}">
                <a16:creationId xmlns:a16="http://schemas.microsoft.com/office/drawing/2014/main" id="{DDEAF096-34F7-AE4F-88EC-F406213E7BA0}"/>
              </a:ext>
            </a:extLst>
          </p:cNvPr>
          <p:cNvSpPr txBox="1"/>
          <p:nvPr/>
        </p:nvSpPr>
        <p:spPr>
          <a:xfrm>
            <a:off x="6969518" y="406513"/>
            <a:ext cx="1849289" cy="369332"/>
          </a:xfrm>
          <a:prstGeom prst="rect">
            <a:avLst/>
          </a:prstGeom>
          <a:noFill/>
        </p:spPr>
        <p:txBody>
          <a:bodyPr wrap="none" rtlCol="0">
            <a:spAutoFit/>
          </a:bodyPr>
          <a:lstStyle/>
          <a:p>
            <a:r>
              <a:rPr lang="en-US" dirty="0"/>
              <a:t>Downloaded Files</a:t>
            </a:r>
          </a:p>
        </p:txBody>
      </p:sp>
      <p:sp>
        <p:nvSpPr>
          <p:cNvPr id="17" name="Left Brace 16">
            <a:extLst>
              <a:ext uri="{FF2B5EF4-FFF2-40B4-BE49-F238E27FC236}">
                <a16:creationId xmlns:a16="http://schemas.microsoft.com/office/drawing/2014/main" id="{CDCF631B-1BE1-8A47-A737-265087F1E364}"/>
              </a:ext>
            </a:extLst>
          </p:cNvPr>
          <p:cNvSpPr/>
          <p:nvPr/>
        </p:nvSpPr>
        <p:spPr>
          <a:xfrm rot="16200000">
            <a:off x="7805587" y="581351"/>
            <a:ext cx="317947" cy="16978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2C65132-1E9D-D44E-AFAD-C4B6C98EB855}"/>
              </a:ext>
            </a:extLst>
          </p:cNvPr>
          <p:cNvCxnSpPr>
            <a:cxnSpLocks/>
            <a:stCxn id="17" idx="1"/>
            <a:endCxn id="6" idx="0"/>
          </p:cNvCxnSpPr>
          <p:nvPr/>
        </p:nvCxnSpPr>
        <p:spPr>
          <a:xfrm>
            <a:off x="7964561" y="1589251"/>
            <a:ext cx="217414" cy="299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D0D2803-0997-B84D-856C-3B4ECA4FFD80}"/>
              </a:ext>
            </a:extLst>
          </p:cNvPr>
          <p:cNvSpPr txBox="1"/>
          <p:nvPr/>
        </p:nvSpPr>
        <p:spPr>
          <a:xfrm>
            <a:off x="8222870" y="1589251"/>
            <a:ext cx="535724" cy="307777"/>
          </a:xfrm>
          <a:prstGeom prst="rect">
            <a:avLst/>
          </a:prstGeom>
          <a:noFill/>
        </p:spPr>
        <p:txBody>
          <a:bodyPr wrap="none" rtlCol="0">
            <a:spAutoFit/>
          </a:bodyPr>
          <a:lstStyle/>
          <a:p>
            <a:r>
              <a:rPr lang="en-US" sz="1400" dirty="0"/>
              <a:t>Load</a:t>
            </a:r>
          </a:p>
        </p:txBody>
      </p:sp>
      <p:sp>
        <p:nvSpPr>
          <p:cNvPr id="23" name="TextBox 22">
            <a:extLst>
              <a:ext uri="{FF2B5EF4-FFF2-40B4-BE49-F238E27FC236}">
                <a16:creationId xmlns:a16="http://schemas.microsoft.com/office/drawing/2014/main" id="{5BC18AC4-7BD5-8E46-BA0D-2CD25F15C76E}"/>
              </a:ext>
            </a:extLst>
          </p:cNvPr>
          <p:cNvSpPr txBox="1"/>
          <p:nvPr/>
        </p:nvSpPr>
        <p:spPr>
          <a:xfrm>
            <a:off x="1143000" y="720069"/>
            <a:ext cx="785408" cy="523220"/>
          </a:xfrm>
          <a:prstGeom prst="rect">
            <a:avLst/>
          </a:prstGeom>
          <a:noFill/>
        </p:spPr>
        <p:txBody>
          <a:bodyPr wrap="none" rtlCol="0">
            <a:spAutoFit/>
          </a:bodyPr>
          <a:lstStyle/>
          <a:p>
            <a:r>
              <a:rPr lang="en-US" sz="1400" dirty="0"/>
              <a:t>Browser</a:t>
            </a:r>
          </a:p>
          <a:p>
            <a:r>
              <a:rPr lang="en-US" sz="1400" dirty="0"/>
              <a:t>Display</a:t>
            </a:r>
          </a:p>
        </p:txBody>
      </p:sp>
      <p:sp>
        <p:nvSpPr>
          <p:cNvPr id="24" name="TextBox 23">
            <a:extLst>
              <a:ext uri="{FF2B5EF4-FFF2-40B4-BE49-F238E27FC236}">
                <a16:creationId xmlns:a16="http://schemas.microsoft.com/office/drawing/2014/main" id="{655932FC-0EE2-1F44-A7C3-559F260BEC2A}"/>
              </a:ext>
            </a:extLst>
          </p:cNvPr>
          <p:cNvSpPr txBox="1"/>
          <p:nvPr/>
        </p:nvSpPr>
        <p:spPr>
          <a:xfrm>
            <a:off x="1219200" y="1479459"/>
            <a:ext cx="2133600" cy="307777"/>
          </a:xfrm>
          <a:prstGeom prst="rect">
            <a:avLst/>
          </a:prstGeom>
          <a:noFill/>
        </p:spPr>
        <p:txBody>
          <a:bodyPr wrap="square" rtlCol="0">
            <a:spAutoFit/>
          </a:bodyPr>
          <a:lstStyle/>
          <a:p>
            <a:r>
              <a:rPr lang="en-US" sz="1400" dirty="0"/>
              <a:t>Content/Code in browser</a:t>
            </a:r>
          </a:p>
        </p:txBody>
      </p:sp>
      <p:sp>
        <p:nvSpPr>
          <p:cNvPr id="25" name="Rectangle 24">
            <a:extLst>
              <a:ext uri="{FF2B5EF4-FFF2-40B4-BE49-F238E27FC236}">
                <a16:creationId xmlns:a16="http://schemas.microsoft.com/office/drawing/2014/main" id="{AAACEE3A-1CD3-474B-9123-33F9DCDDDA96}"/>
              </a:ext>
            </a:extLst>
          </p:cNvPr>
          <p:cNvSpPr/>
          <p:nvPr/>
        </p:nvSpPr>
        <p:spPr>
          <a:xfrm>
            <a:off x="3555642" y="1905000"/>
            <a:ext cx="1066800" cy="819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3C45F5A-7114-AD45-A2D3-A6A96C47F758}"/>
              </a:ext>
            </a:extLst>
          </p:cNvPr>
          <p:cNvPicPr>
            <a:picLocks noChangeAspect="1"/>
          </p:cNvPicPr>
          <p:nvPr/>
        </p:nvPicPr>
        <p:blipFill>
          <a:blip r:embed="rId5"/>
          <a:stretch>
            <a:fillRect/>
          </a:stretch>
        </p:blipFill>
        <p:spPr>
          <a:xfrm>
            <a:off x="4116524" y="1479459"/>
            <a:ext cx="1657350" cy="1657350"/>
          </a:xfrm>
          <a:prstGeom prst="rect">
            <a:avLst/>
          </a:prstGeom>
        </p:spPr>
      </p:pic>
      <p:sp>
        <p:nvSpPr>
          <p:cNvPr id="27" name="TextBox 26">
            <a:extLst>
              <a:ext uri="{FF2B5EF4-FFF2-40B4-BE49-F238E27FC236}">
                <a16:creationId xmlns:a16="http://schemas.microsoft.com/office/drawing/2014/main" id="{AFDD8183-D704-C64A-9924-BE259F302C96}"/>
              </a:ext>
            </a:extLst>
          </p:cNvPr>
          <p:cNvSpPr txBox="1"/>
          <p:nvPr/>
        </p:nvSpPr>
        <p:spPr>
          <a:xfrm>
            <a:off x="4523261" y="2398026"/>
            <a:ext cx="815223" cy="307777"/>
          </a:xfrm>
          <a:prstGeom prst="rect">
            <a:avLst/>
          </a:prstGeom>
          <a:noFill/>
        </p:spPr>
        <p:txBody>
          <a:bodyPr wrap="none" rtlCol="0">
            <a:spAutoFit/>
          </a:bodyPr>
          <a:lstStyle/>
          <a:p>
            <a:r>
              <a:rPr lang="en-US" sz="1400" dirty="0"/>
              <a:t>Network</a:t>
            </a:r>
          </a:p>
        </p:txBody>
      </p:sp>
      <p:cxnSp>
        <p:nvCxnSpPr>
          <p:cNvPr id="29" name="Straight Arrow Connector 28">
            <a:extLst>
              <a:ext uri="{FF2B5EF4-FFF2-40B4-BE49-F238E27FC236}">
                <a16:creationId xmlns:a16="http://schemas.microsoft.com/office/drawing/2014/main" id="{9E4341E9-A298-1647-A49C-F588AB8FD3F9}"/>
              </a:ext>
            </a:extLst>
          </p:cNvPr>
          <p:cNvCxnSpPr>
            <a:stCxn id="25" idx="1"/>
            <a:endCxn id="5" idx="1"/>
          </p:cNvCxnSpPr>
          <p:nvPr/>
        </p:nvCxnSpPr>
        <p:spPr>
          <a:xfrm flipV="1">
            <a:off x="3555642" y="2298609"/>
            <a:ext cx="2782105" cy="15966"/>
          </a:xfrm>
          <a:prstGeom prst="straightConnector1">
            <a:avLst/>
          </a:prstGeom>
          <a:ln>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B3EFDE-ECF3-2F41-96DD-D6BB8F43CB0C}"/>
              </a:ext>
            </a:extLst>
          </p:cNvPr>
          <p:cNvSpPr txBox="1"/>
          <p:nvPr/>
        </p:nvSpPr>
        <p:spPr>
          <a:xfrm>
            <a:off x="4525445" y="2042335"/>
            <a:ext cx="980974" cy="307777"/>
          </a:xfrm>
          <a:prstGeom prst="rect">
            <a:avLst/>
          </a:prstGeom>
          <a:noFill/>
        </p:spPr>
        <p:txBody>
          <a:bodyPr wrap="none" rtlCol="0">
            <a:spAutoFit/>
          </a:bodyPr>
          <a:lstStyle/>
          <a:p>
            <a:r>
              <a:rPr lang="en-US" sz="1400" dirty="0">
                <a:solidFill>
                  <a:srgbClr val="7030A0"/>
                </a:solidFill>
              </a:rPr>
              <a:t>HTTP/REST</a:t>
            </a:r>
          </a:p>
        </p:txBody>
      </p:sp>
      <p:sp>
        <p:nvSpPr>
          <p:cNvPr id="31" name="TextBox 30">
            <a:extLst>
              <a:ext uri="{FF2B5EF4-FFF2-40B4-BE49-F238E27FC236}">
                <a16:creationId xmlns:a16="http://schemas.microsoft.com/office/drawing/2014/main" id="{05871A86-6F73-C54B-87BC-0F056EEC91AE}"/>
              </a:ext>
            </a:extLst>
          </p:cNvPr>
          <p:cNvSpPr txBox="1"/>
          <p:nvPr/>
        </p:nvSpPr>
        <p:spPr>
          <a:xfrm>
            <a:off x="7295700" y="2473832"/>
            <a:ext cx="753732" cy="523220"/>
          </a:xfrm>
          <a:prstGeom prst="rect">
            <a:avLst/>
          </a:prstGeom>
          <a:noFill/>
        </p:spPr>
        <p:txBody>
          <a:bodyPr wrap="none" rtlCol="0">
            <a:spAutoFit/>
          </a:bodyPr>
          <a:lstStyle/>
          <a:p>
            <a:r>
              <a:rPr lang="en-US" sz="1400" dirty="0">
                <a:solidFill>
                  <a:srgbClr val="FF0000"/>
                </a:solidFill>
              </a:rPr>
              <a:t>SQL</a:t>
            </a:r>
            <a:br>
              <a:rPr lang="en-US" sz="1400" dirty="0">
                <a:solidFill>
                  <a:srgbClr val="FF0000"/>
                </a:solidFill>
              </a:rPr>
            </a:br>
            <a:r>
              <a:rPr lang="en-US" sz="1400" dirty="0">
                <a:solidFill>
                  <a:srgbClr val="FF0000"/>
                </a:solidFill>
              </a:rPr>
              <a:t>Queries</a:t>
            </a:r>
          </a:p>
        </p:txBody>
      </p:sp>
      <p:pic>
        <p:nvPicPr>
          <p:cNvPr id="32" name="Picture 31">
            <a:extLst>
              <a:ext uri="{FF2B5EF4-FFF2-40B4-BE49-F238E27FC236}">
                <a16:creationId xmlns:a16="http://schemas.microsoft.com/office/drawing/2014/main" id="{70DA581F-0D46-E84B-A554-7408A9CC4B90}"/>
              </a:ext>
            </a:extLst>
          </p:cNvPr>
          <p:cNvPicPr>
            <a:picLocks noChangeAspect="1"/>
          </p:cNvPicPr>
          <p:nvPr/>
        </p:nvPicPr>
        <p:blipFill>
          <a:blip r:embed="rId6"/>
          <a:stretch>
            <a:fillRect/>
          </a:stretch>
        </p:blipFill>
        <p:spPr>
          <a:xfrm>
            <a:off x="5703063" y="2997052"/>
            <a:ext cx="3055531" cy="1067984"/>
          </a:xfrm>
          <a:prstGeom prst="rect">
            <a:avLst/>
          </a:prstGeom>
        </p:spPr>
      </p:pic>
      <p:sp>
        <p:nvSpPr>
          <p:cNvPr id="33" name="TextBox 32">
            <a:extLst>
              <a:ext uri="{FF2B5EF4-FFF2-40B4-BE49-F238E27FC236}">
                <a16:creationId xmlns:a16="http://schemas.microsoft.com/office/drawing/2014/main" id="{AA5988D2-FF0C-624A-A8DB-87385B34EE1F}"/>
              </a:ext>
            </a:extLst>
          </p:cNvPr>
          <p:cNvSpPr txBox="1"/>
          <p:nvPr/>
        </p:nvSpPr>
        <p:spPr>
          <a:xfrm>
            <a:off x="2092145" y="654111"/>
            <a:ext cx="3145798" cy="523220"/>
          </a:xfrm>
          <a:prstGeom prst="rect">
            <a:avLst/>
          </a:prstGeom>
          <a:noFill/>
        </p:spPr>
        <p:txBody>
          <a:bodyPr wrap="none" rtlCol="0">
            <a:spAutoFit/>
          </a:bodyPr>
          <a:lstStyle/>
          <a:p>
            <a:r>
              <a:rPr lang="en-US" sz="1400" dirty="0"/>
              <a:t>Modified Angular Tour of Heroes Sample</a:t>
            </a:r>
          </a:p>
          <a:p>
            <a:r>
              <a:rPr lang="en-US" sz="1400" dirty="0">
                <a:hlinkClick r:id="rId7"/>
              </a:rPr>
              <a:t>https://angular.io/tutorial</a:t>
            </a:r>
            <a:r>
              <a:rPr lang="en-US" sz="1400" dirty="0"/>
              <a:t> </a:t>
            </a:r>
          </a:p>
        </p:txBody>
      </p:sp>
      <p:sp>
        <p:nvSpPr>
          <p:cNvPr id="34" name="Content Placeholder 1">
            <a:extLst>
              <a:ext uri="{FF2B5EF4-FFF2-40B4-BE49-F238E27FC236}">
                <a16:creationId xmlns:a16="http://schemas.microsoft.com/office/drawing/2014/main" id="{B9AA7F7F-3857-814A-A110-535B59719AC5}"/>
              </a:ext>
            </a:extLst>
          </p:cNvPr>
          <p:cNvSpPr txBox="1">
            <a:spLocks/>
          </p:cNvSpPr>
          <p:nvPr/>
        </p:nvSpPr>
        <p:spPr>
          <a:xfrm>
            <a:off x="4271551" y="3994276"/>
            <a:ext cx="2469735" cy="71925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Very simple Python,</a:t>
            </a:r>
            <a:br>
              <a:rPr lang="en-US" dirty="0"/>
            </a:br>
            <a:r>
              <a:rPr lang="en-US" dirty="0"/>
              <a:t>Flask web application</a:t>
            </a:r>
          </a:p>
        </p:txBody>
      </p:sp>
      <p:sp>
        <p:nvSpPr>
          <p:cNvPr id="35" name="Rectangle 34">
            <a:extLst>
              <a:ext uri="{FF2B5EF4-FFF2-40B4-BE49-F238E27FC236}">
                <a16:creationId xmlns:a16="http://schemas.microsoft.com/office/drawing/2014/main" id="{9601BF37-D40F-8242-BA2E-2E017CDE4980}"/>
              </a:ext>
            </a:extLst>
          </p:cNvPr>
          <p:cNvSpPr/>
          <p:nvPr/>
        </p:nvSpPr>
        <p:spPr>
          <a:xfrm>
            <a:off x="6520458" y="4155133"/>
            <a:ext cx="2658100" cy="261610"/>
          </a:xfrm>
          <a:prstGeom prst="rect">
            <a:avLst/>
          </a:prstGeom>
        </p:spPr>
        <p:txBody>
          <a:bodyPr wrap="none">
            <a:spAutoFit/>
          </a:bodyPr>
          <a:lstStyle/>
          <a:p>
            <a:r>
              <a:rPr lang="en-US" sz="1100" dirty="0">
                <a:hlinkClick r:id="rId8"/>
              </a:rPr>
              <a:t>https://flask.palletsprojects.com/en/1.1.x/</a:t>
            </a:r>
            <a:r>
              <a:rPr lang="en-US" sz="1100" dirty="0"/>
              <a:t> </a:t>
            </a:r>
          </a:p>
        </p:txBody>
      </p:sp>
    </p:spTree>
    <p:extLst>
      <p:ext uri="{BB962C8B-B14F-4D97-AF65-F5344CB8AC3E}">
        <p14:creationId xmlns:p14="http://schemas.microsoft.com/office/powerpoint/2010/main" val="225979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52400" y="819150"/>
            <a:ext cx="8839200" cy="3505200"/>
          </a:xfrm>
        </p:spPr>
        <p:txBody>
          <a:bodyPr/>
          <a:lstStyle/>
          <a:p>
            <a:r>
              <a:rPr lang="en-US" dirty="0"/>
              <a:t>Walkthrough, ...</a:t>
            </a:r>
          </a:p>
          <a:p>
            <a:pPr lvl="1"/>
            <a:r>
              <a:rPr lang="en-US" dirty="0"/>
              <a:t>Browser.</a:t>
            </a:r>
          </a:p>
          <a:p>
            <a:pPr lvl="1"/>
            <a:r>
              <a:rPr lang="en-US" dirty="0"/>
              <a:t>Code walkthrough.</a:t>
            </a:r>
          </a:p>
          <a:p>
            <a:pPr lvl="1"/>
            <a:r>
              <a:rPr lang="en-US" dirty="0"/>
              <a:t>Some simple tests.</a:t>
            </a:r>
          </a:p>
          <a:p>
            <a:r>
              <a:rPr lang="en-US" dirty="0"/>
              <a:t>But, ...</a:t>
            </a:r>
          </a:p>
          <a:p>
            <a:pPr lvl="1"/>
            <a:r>
              <a:rPr lang="en-US" dirty="0"/>
              <a:t>I am going to use baseball data.</a:t>
            </a:r>
          </a:p>
          <a:p>
            <a:pPr lvl="1"/>
            <a:r>
              <a:rPr lang="en-US" dirty="0"/>
              <a:t>Because,</a:t>
            </a:r>
          </a:p>
          <a:p>
            <a:pPr lvl="2"/>
            <a:r>
              <a:rPr lang="en-US" dirty="0"/>
              <a:t>Over time we can do interesting numerical analysis and operations.</a:t>
            </a:r>
          </a:p>
          <a:p>
            <a:pPr lvl="2"/>
            <a:r>
              <a:rPr lang="en-US" dirty="0"/>
              <a:t>The database is a lot more complex.</a:t>
            </a:r>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Let’s take a look ... ...</a:t>
            </a:r>
          </a:p>
        </p:txBody>
      </p:sp>
    </p:spTree>
    <p:extLst>
      <p:ext uri="{BB962C8B-B14F-4D97-AF65-F5344CB8AC3E}">
        <p14:creationId xmlns:p14="http://schemas.microsoft.com/office/powerpoint/2010/main" val="77573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C983FB-8D19-6E4D-AA1B-E6EB75BEC387}"/>
              </a:ext>
            </a:extLst>
          </p:cNvPr>
          <p:cNvPicPr>
            <a:picLocks noChangeAspect="1"/>
          </p:cNvPicPr>
          <p:nvPr/>
        </p:nvPicPr>
        <p:blipFill>
          <a:blip r:embed="rId2"/>
          <a:stretch>
            <a:fillRect/>
          </a:stretch>
        </p:blipFill>
        <p:spPr>
          <a:xfrm>
            <a:off x="0" y="691270"/>
            <a:ext cx="5847492" cy="3760961"/>
          </a:xfrm>
          <a:prstGeom prst="rect">
            <a:avLst/>
          </a:prstGeom>
        </p:spPr>
      </p:pic>
      <p:sp>
        <p:nvSpPr>
          <p:cNvPr id="5" name="Content Placeholder 4">
            <a:extLst>
              <a:ext uri="{FF2B5EF4-FFF2-40B4-BE49-F238E27FC236}">
                <a16:creationId xmlns:a16="http://schemas.microsoft.com/office/drawing/2014/main" id="{7C6B043F-0B8B-144E-BE14-C16E90E4F233}"/>
              </a:ext>
            </a:extLst>
          </p:cNvPr>
          <p:cNvSpPr>
            <a:spLocks noGrp="1"/>
          </p:cNvSpPr>
          <p:nvPr>
            <p:ph idx="1"/>
          </p:nvPr>
        </p:nvSpPr>
        <p:spPr>
          <a:xfrm>
            <a:off x="5715000" y="590550"/>
            <a:ext cx="3429000" cy="3861680"/>
          </a:xfrm>
        </p:spPr>
        <p:txBody>
          <a:bodyPr/>
          <a:lstStyle/>
          <a:p>
            <a:r>
              <a:rPr lang="en-US" sz="1600" dirty="0"/>
              <a:t>This is:</a:t>
            </a:r>
          </a:p>
          <a:p>
            <a:pPr lvl="1"/>
            <a:r>
              <a:rPr lang="en-US" sz="1400" dirty="0"/>
              <a:t>An Entity-Relationship diagram.</a:t>
            </a:r>
          </a:p>
          <a:p>
            <a:pPr lvl="1"/>
            <a:r>
              <a:rPr lang="en-US" sz="1400" dirty="0"/>
              <a:t>In Crow’s Foot Notation.</a:t>
            </a:r>
          </a:p>
          <a:p>
            <a:r>
              <a:rPr lang="en-US" sz="1600" dirty="0"/>
              <a:t>The first few lectures will focus on:</a:t>
            </a:r>
          </a:p>
          <a:p>
            <a:pPr lvl="1"/>
            <a:r>
              <a:rPr lang="en-US" sz="1400" dirty="0"/>
              <a:t>Entity-Relationship Models</a:t>
            </a:r>
          </a:p>
          <a:p>
            <a:pPr lvl="1"/>
            <a:r>
              <a:rPr lang="en-US" sz="1400" dirty="0"/>
              <a:t>Notation and diagrams.</a:t>
            </a:r>
          </a:p>
          <a:p>
            <a:pPr lvl="1"/>
            <a:r>
              <a:rPr lang="en-US" sz="1400" dirty="0"/>
              <a:t>Realizations of the model:</a:t>
            </a:r>
          </a:p>
          <a:p>
            <a:pPr lvl="2"/>
            <a:r>
              <a:rPr lang="en-US" sz="1200" i="1" dirty="0"/>
              <a:t>Relational (Algebra) Model.</a:t>
            </a:r>
          </a:p>
          <a:p>
            <a:pPr lvl="2"/>
            <a:r>
              <a:rPr lang="en-US" sz="1200" i="1" dirty="0"/>
              <a:t>SQL</a:t>
            </a:r>
          </a:p>
          <a:p>
            <a:pPr lvl="1"/>
            <a:r>
              <a:rPr lang="en-US" sz="1400" dirty="0"/>
              <a:t>Understand how to use SQL</a:t>
            </a:r>
            <a:br>
              <a:rPr lang="en-US" sz="1400" dirty="0"/>
            </a:br>
            <a:r>
              <a:rPr lang="en-US" sz="1400" dirty="0"/>
              <a:t>to solve problems.</a:t>
            </a:r>
          </a:p>
          <a:p>
            <a:r>
              <a:rPr lang="en-US" sz="1600" dirty="0"/>
              <a:t>Incrementally make progress</a:t>
            </a:r>
            <a:br>
              <a:rPr lang="en-US" sz="1600" dirty="0"/>
            </a:br>
            <a:r>
              <a:rPr lang="en-US" sz="1600" dirty="0"/>
              <a:t>on a project in the space of</a:t>
            </a:r>
            <a:br>
              <a:rPr lang="en-US" sz="1600" dirty="0"/>
            </a:br>
            <a:r>
              <a:rPr lang="en-US" sz="1600" dirty="0"/>
              <a:t>web applications and/or</a:t>
            </a:r>
            <a:br>
              <a:rPr lang="en-US" sz="1600" dirty="0"/>
            </a:br>
            <a:r>
              <a:rPr lang="en-US" sz="1600" dirty="0"/>
              <a:t>data engineering.</a:t>
            </a:r>
          </a:p>
        </p:txBody>
      </p:sp>
      <p:sp>
        <p:nvSpPr>
          <p:cNvPr id="3" name="Title 2">
            <a:extLst>
              <a:ext uri="{FF2B5EF4-FFF2-40B4-BE49-F238E27FC236}">
                <a16:creationId xmlns:a16="http://schemas.microsoft.com/office/drawing/2014/main" id="{DD9948E0-EA6D-A241-9FE9-EC3A8E701016}"/>
              </a:ext>
            </a:extLst>
          </p:cNvPr>
          <p:cNvSpPr>
            <a:spLocks noGrp="1"/>
          </p:cNvSpPr>
          <p:nvPr>
            <p:ph type="title"/>
          </p:nvPr>
        </p:nvSpPr>
        <p:spPr/>
        <p:txBody>
          <a:bodyPr/>
          <a:lstStyle/>
          <a:p>
            <a:r>
              <a:rPr lang="en-US" dirty="0"/>
              <a:t>The Dreaded </a:t>
            </a:r>
            <a:r>
              <a:rPr lang="en-US" dirty="0" err="1"/>
              <a:t>Lahman</a:t>
            </a:r>
            <a:r>
              <a:rPr lang="en-US" dirty="0"/>
              <a:t> 2019 Baseball DB</a:t>
            </a:r>
          </a:p>
        </p:txBody>
      </p:sp>
    </p:spTree>
    <p:extLst>
      <p:ext uri="{BB962C8B-B14F-4D97-AF65-F5344CB8AC3E}">
        <p14:creationId xmlns:p14="http://schemas.microsoft.com/office/powerpoint/2010/main" val="3468307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br>
              <a:rPr lang="en-US" altLang="en-US" sz="2800" i="1" dirty="0">
                <a:solidFill>
                  <a:schemeClr val="bg1"/>
                </a:solidFill>
              </a:rPr>
            </a:br>
            <a:r>
              <a:rPr lang="en-US" altLang="en-US" sz="2800" i="1" dirty="0">
                <a:solidFill>
                  <a:schemeClr val="bg1"/>
                </a:solidFill>
              </a:rPr>
              <a:t>Core Concepts</a:t>
            </a:r>
          </a:p>
          <a:p>
            <a:pPr algn="ctr"/>
            <a:r>
              <a:rPr lang="en-US" altLang="en-US" sz="2800" i="1" dirty="0">
                <a:solidFill>
                  <a:schemeClr val="bg1"/>
                </a:solidFill>
              </a:rPr>
              <a:t>Exams, Homework</a:t>
            </a:r>
          </a:p>
          <a:p>
            <a:pPr algn="ctr"/>
            <a:r>
              <a:rPr lang="en-US" altLang="en-US" sz="2800" i="1" dirty="0">
                <a:solidFill>
                  <a:schemeClr val="bg1"/>
                </a:solidFill>
              </a:rPr>
              <a:t>Target Application Scenario</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891294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4099152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and also which students can take the hybrid section. </a:t>
            </a:r>
            <a:br>
              <a:rPr lang="en-US" sz="1600" dirty="0"/>
            </a:br>
            <a:endParaRPr lang="en-US" sz="1600" dirty="0"/>
          </a:p>
          <a:p>
            <a:r>
              <a:rPr lang="en-US" sz="1800" dirty="0"/>
              <a:t>Faculty follow department policies and do not manage waitlists, despite the list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152400" y="819150"/>
            <a:ext cx="8839200" cy="3733800"/>
          </a:xfrm>
        </p:spPr>
        <p:txBody>
          <a:bodyPr/>
          <a:lstStyle/>
          <a:p>
            <a:pPr>
              <a:spcBef>
                <a:spcPts val="0"/>
              </a:spcBef>
              <a:spcAft>
                <a:spcPts val="300"/>
              </a:spcAft>
            </a:pPr>
            <a:r>
              <a:rPr lang="en-US" sz="1400" dirty="0"/>
              <a:t>Sessions:</a:t>
            </a:r>
          </a:p>
          <a:p>
            <a:pPr lvl="1">
              <a:spcBef>
                <a:spcPts val="0"/>
              </a:spcBef>
              <a:spcAft>
                <a:spcPts val="300"/>
              </a:spcAft>
            </a:pPr>
            <a:r>
              <a:rPr lang="en-US" sz="1200" dirty="0"/>
              <a:t>Lecture:</a:t>
            </a:r>
          </a:p>
          <a:p>
            <a:pPr lvl="2">
              <a:spcBef>
                <a:spcPts val="0"/>
              </a:spcBef>
              <a:spcAft>
                <a:spcPts val="300"/>
              </a:spcAft>
            </a:pPr>
            <a:r>
              <a:rPr lang="en-US" sz="1000" dirty="0"/>
              <a:t>(In-Person) Lecture: Friday, 10:10 to 12:40</a:t>
            </a:r>
          </a:p>
          <a:p>
            <a:pPr lvl="2">
              <a:spcBef>
                <a:spcPts val="0"/>
              </a:spcBef>
              <a:spcAft>
                <a:spcPts val="300"/>
              </a:spcAft>
            </a:pPr>
            <a:r>
              <a:rPr lang="en-US" sz="1000" dirty="0"/>
              <a:t>I will record using Zoom, as well as I can, but cannot guarantee sound quality.</a:t>
            </a:r>
          </a:p>
          <a:p>
            <a:pPr lvl="1">
              <a:spcBef>
                <a:spcPts val="0"/>
              </a:spcBef>
              <a:spcAft>
                <a:spcPts val="300"/>
              </a:spcAft>
            </a:pPr>
            <a:r>
              <a:rPr lang="en-US" sz="1200" dirty="0"/>
              <a:t>Recitation: Optional recitation on Saturday, 10:00 to 11:30.</a:t>
            </a:r>
          </a:p>
          <a:p>
            <a:pPr lvl="2">
              <a:spcBef>
                <a:spcPts val="0"/>
              </a:spcBef>
              <a:spcAft>
                <a:spcPts val="300"/>
              </a:spcAft>
            </a:pPr>
            <a:r>
              <a:rPr lang="en-US" sz="1000" dirty="0"/>
              <a:t>Either in-person/online or just online. Will announce in advance.</a:t>
            </a:r>
          </a:p>
          <a:p>
            <a:pPr lvl="2">
              <a:spcBef>
                <a:spcPts val="0"/>
              </a:spcBef>
              <a:spcAft>
                <a:spcPts val="300"/>
              </a:spcAft>
            </a:pPr>
            <a:r>
              <a:rPr lang="en-US" sz="1000" dirty="0"/>
              <a:t>Will hold when there is student interest, homework due, exams, etc.</a:t>
            </a:r>
          </a:p>
          <a:p>
            <a:pPr lvl="2">
              <a:spcBef>
                <a:spcPts val="0"/>
              </a:spcBef>
              <a:spcAft>
                <a:spcPts val="300"/>
              </a:spcAft>
            </a:pPr>
            <a:endParaRPr lang="en-US" sz="1000" dirty="0"/>
          </a:p>
          <a:p>
            <a:pPr>
              <a:spcBef>
                <a:spcPts val="0"/>
              </a:spcBef>
              <a:spcAft>
                <a:spcPts val="300"/>
              </a:spcAft>
            </a:pPr>
            <a:r>
              <a:rPr lang="en-US" sz="1400" dirty="0"/>
              <a:t>Office hours: </a:t>
            </a:r>
          </a:p>
          <a:p>
            <a:pPr lvl="1">
              <a:spcBef>
                <a:spcPts val="0"/>
              </a:spcBef>
              <a:spcAft>
                <a:spcPts val="300"/>
              </a:spcAft>
            </a:pPr>
            <a:r>
              <a:rPr lang="en-US" sz="1200" dirty="0"/>
              <a:t>In-person: Friday: 0830 to 1000, 1300-1400; and by-request as needed.</a:t>
            </a:r>
          </a:p>
          <a:p>
            <a:pPr lvl="1">
              <a:spcBef>
                <a:spcPts val="0"/>
              </a:spcBef>
              <a:spcAft>
                <a:spcPts val="300"/>
              </a:spcAft>
            </a:pPr>
            <a:r>
              <a:rPr lang="en-US" sz="1200" dirty="0"/>
              <a:t>Extra office hours: I hold a lot of extra office hours, usually based on workload around assignment due dates and exams.</a:t>
            </a:r>
          </a:p>
          <a:p>
            <a:pPr lvl="2">
              <a:spcBef>
                <a:spcPts val="0"/>
              </a:spcBef>
              <a:spcAft>
                <a:spcPts val="300"/>
              </a:spcAft>
            </a:pPr>
            <a:r>
              <a:rPr lang="en-US" sz="1000" dirty="0"/>
              <a:t>I will be on campus when possible for students that want to speak with me or need more focused help.</a:t>
            </a:r>
          </a:p>
          <a:p>
            <a:pPr lvl="2">
              <a:spcBef>
                <a:spcPts val="0"/>
              </a:spcBef>
              <a:spcAft>
                <a:spcPts val="300"/>
              </a:spcAft>
            </a:pPr>
            <a:r>
              <a:rPr lang="en-US" sz="1000" dirty="0"/>
              <a:t>Many of the OHs will be online only.</a:t>
            </a:r>
          </a:p>
          <a:p>
            <a:pPr marL="457200" lvl="1" indent="0">
              <a:spcBef>
                <a:spcPts val="0"/>
              </a:spcBef>
              <a:spcAft>
                <a:spcPts val="300"/>
              </a:spcAft>
              <a:buNone/>
            </a:pPr>
            <a:endParaRPr lang="en-US" sz="1200" dirty="0"/>
          </a:p>
          <a:p>
            <a:pPr>
              <a:spcBef>
                <a:spcPts val="0"/>
              </a:spcBef>
              <a:spcAft>
                <a:spcPts val="300"/>
              </a:spcAft>
            </a:pPr>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44083</TotalTime>
  <Words>9253</Words>
  <Application>Microsoft Office PowerPoint</Application>
  <PresentationFormat>On-screen Show (16:9)</PresentationFormat>
  <Paragraphs>1030</Paragraphs>
  <Slides>110</Slides>
  <Notes>46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110</vt:i4>
      </vt:variant>
    </vt:vector>
  </HeadingPairs>
  <TitlesOfParts>
    <vt:vector size="124" baseType="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Additional Basic Course Logistics</vt:lpstr>
      <vt:lpstr>Observations from Last Semester</vt:lpstr>
      <vt:lpstr>PowerPoint Presentation</vt:lpstr>
      <vt:lpstr>About your Instructor</vt:lpstr>
      <vt:lpstr>PowerPoint Presentation</vt:lpstr>
      <vt:lpstr>The Course</vt:lpstr>
      <vt:lpstr>Course Objectives</vt:lpstr>
      <vt:lpstr>The Course – Value and my Perspective</vt:lpstr>
      <vt:lpstr>Surprising Example</vt:lpstr>
      <vt:lpstr>PowerPoint Presentation</vt:lpstr>
      <vt:lpstr>Course Resources and Development Environment</vt:lpstr>
      <vt:lpstr>Course Resources and Development Environment</vt:lpstr>
      <vt:lpstr>PowerPoint Presentation</vt:lpstr>
      <vt:lpstr>Assignments, Exams, Grading</vt:lpstr>
      <vt:lpstr>To Program or Not To Program, ...</vt:lpstr>
      <vt:lpstr>Homework Assignments</vt:lpstr>
      <vt:lpstr>PowerPoint Presentation</vt:lpstr>
      <vt:lpstr>Downloadable IMDB Data</vt:lpstr>
      <vt:lpstr>Target Application/Project(s)</vt:lpstr>
      <vt:lpstr>Target Application/Project</vt:lpstr>
      <vt:lpstr>PowerPoint Presentation</vt:lpstr>
      <vt:lpstr>PowerPoint Presentation</vt:lpstr>
      <vt:lpstr>First Source of Information – NY Times</vt:lpstr>
      <vt:lpstr>Second Source of Information</vt:lpstr>
      <vt:lpstr>Second Source of Information (Sample)</vt:lpstr>
      <vt:lpstr>Preparing the Data for Data Science</vt:lpstr>
      <vt:lpstr>Problem 1 – Join on FIPS Codes</vt:lpstr>
      <vt:lpstr>Data Engineering Problems</vt:lpstr>
      <vt:lpstr>Go to Notebook</vt:lpstr>
      <vt:lpstr>Data Engineering Problems</vt:lpstr>
      <vt:lpstr>Query Engines</vt:lpstr>
      <vt:lpstr>Hmm. That was some dark magic, but ... ...</vt:lpstr>
      <vt:lpstr>Data Cleansing</vt:lpstr>
      <vt:lpstr>Data Cleansing</vt:lpstr>
      <vt:lpstr>After a Bunch of Wizard Stuff ...</vt:lpstr>
      <vt:lpstr>Why Did You Put Us Through That?</vt:lpstr>
      <vt:lpstr>PowerPoint Presentation</vt:lpstr>
      <vt:lpstr>Internet Movie Database (IMDB)</vt:lpstr>
      <vt:lpstr>Web Application</vt:lpstr>
      <vt:lpstr>An Aside, Web Application are Complex</vt:lpstr>
      <vt:lpstr>Well, we can download some of it! </vt:lpstr>
      <vt:lpstr>But, ... The files are pretty big.</vt:lpstr>
      <vt:lpstr>How Does a Page Like this Work?</vt:lpstr>
      <vt:lpstr>How Does a Page Like this Work?</vt:lpstr>
      <vt:lpstr>How did I Know this Information?</vt:lpstr>
      <vt:lpstr>How this all Work?</vt:lpstr>
      <vt:lpstr>A Simple IMDB-Like Web Application</vt:lpstr>
      <vt:lpstr>Let’s take a look ... ...</vt:lpstr>
      <vt:lpstr>The Dreaded Lahman 2019 Baseball DB</vt:lpstr>
      <vt:lpstr>PowerPoint Presentation</vt:lpstr>
      <vt:lpstr>PowerPoint Presentation</vt:lpstr>
      <vt:lpstr>Lectures and Topics</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529</cp:revision>
  <cp:lastPrinted>2018-11-15T21:01:50Z</cp:lastPrinted>
  <dcterms:created xsi:type="dcterms:W3CDTF">2010-04-12T23:12:02Z</dcterms:created>
  <dcterms:modified xsi:type="dcterms:W3CDTF">2021-08-07T10:01:06Z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